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97" r:id="rId4"/>
    <p:sldId id="295" r:id="rId5"/>
    <p:sldId id="305" r:id="rId6"/>
    <p:sldId id="290" r:id="rId7"/>
    <p:sldId id="304" r:id="rId8"/>
    <p:sldId id="308" r:id="rId9"/>
    <p:sldId id="309" r:id="rId10"/>
    <p:sldId id="293" r:id="rId11"/>
    <p:sldId id="301" r:id="rId12"/>
    <p:sldId id="302" r:id="rId13"/>
    <p:sldId id="306" r:id="rId14"/>
    <p:sldId id="307" r:id="rId15"/>
    <p:sldId id="272" r:id="rId16"/>
    <p:sldId id="277" r:id="rId17"/>
    <p:sldId id="291" r:id="rId18"/>
    <p:sldId id="273" r:id="rId19"/>
    <p:sldId id="274" r:id="rId20"/>
  </p:sldIdLst>
  <p:sldSz cx="12192000" cy="6858000"/>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91" d="100"/>
          <a:sy n="91" d="100"/>
        </p:scale>
        <p:origin x="208" y="8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Colonne1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F6F-4EA7-A6EB-7FF8EB469C7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F6F-4EA7-A6EB-7FF8EB469C7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F6F-4EA7-A6EB-7FF8EB469C7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F6F-4EA7-A6EB-7FF8EB469C7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F6F-4EA7-A6EB-7FF8EB469C7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F6F-4EA7-A6EB-7FF8EB469C7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F6F-4EA7-A6EB-7FF8EB469C7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FF6F-4EA7-A6EB-7FF8EB469C79}"/>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FF6F-4EA7-A6EB-7FF8EB469C79}"/>
              </c:ext>
            </c:extLst>
          </c:dPt>
          <c:cat>
            <c:strRef>
              <c:f>Feuil1!$A$2:$A$10</c:f>
              <c:strCache>
                <c:ptCount val="9"/>
                <c:pt idx="0">
                  <c:v>Accueil - ADM</c:v>
                </c:pt>
                <c:pt idx="1">
                  <c:v>Sortie véhicule</c:v>
                </c:pt>
                <c:pt idx="2">
                  <c:v>Contrôle des acquis</c:v>
                </c:pt>
                <c:pt idx="3">
                  <c:v>Phase de jeu</c:v>
                </c:pt>
                <c:pt idx="4">
                  <c:v>Nouveaux exercices</c:v>
                </c:pt>
                <c:pt idx="5">
                  <c:v>Proprioception</c:v>
                </c:pt>
                <c:pt idx="6">
                  <c:v>Manipulations</c:v>
                </c:pt>
                <c:pt idx="7">
                  <c:v>Phase de jeu</c:v>
                </c:pt>
                <c:pt idx="8">
                  <c:v>Questions</c:v>
                </c:pt>
              </c:strCache>
            </c:strRef>
          </c:cat>
          <c:val>
            <c:numRef>
              <c:f>Feuil1!$B$2:$B$10</c:f>
              <c:numCache>
                <c:formatCode>General</c:formatCode>
                <c:ptCount val="9"/>
                <c:pt idx="0">
                  <c:v>0.2</c:v>
                </c:pt>
                <c:pt idx="1">
                  <c:v>0.2</c:v>
                </c:pt>
                <c:pt idx="2">
                  <c:v>1</c:v>
                </c:pt>
                <c:pt idx="3">
                  <c:v>0.2</c:v>
                </c:pt>
                <c:pt idx="4">
                  <c:v>1</c:v>
                </c:pt>
                <c:pt idx="5">
                  <c:v>0.2</c:v>
                </c:pt>
                <c:pt idx="6">
                  <c:v>0.7</c:v>
                </c:pt>
                <c:pt idx="7">
                  <c:v>0.2</c:v>
                </c:pt>
                <c:pt idx="8">
                  <c:v>0.7</c:v>
                </c:pt>
              </c:numCache>
            </c:numRef>
          </c:val>
          <c:extLst>
            <c:ext xmlns:c16="http://schemas.microsoft.com/office/drawing/2014/chart" uri="{C3380CC4-5D6E-409C-BE32-E72D297353CC}">
              <c16:uniqueId val="{00000014-FF6F-4EA7-A6EB-7FF8EB469C7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0B658D-B698-42A6-6170-6AD057FB8F1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H"/>
          </a:p>
        </p:txBody>
      </p:sp>
      <p:sp>
        <p:nvSpPr>
          <p:cNvPr id="3" name="Sous-titre 2">
            <a:extLst>
              <a:ext uri="{FF2B5EF4-FFF2-40B4-BE49-F238E27FC236}">
                <a16:creationId xmlns:a16="http://schemas.microsoft.com/office/drawing/2014/main" id="{29165AFA-F716-8902-FCAD-4B945A5474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H"/>
          </a:p>
        </p:txBody>
      </p:sp>
      <p:sp>
        <p:nvSpPr>
          <p:cNvPr id="4" name="Espace réservé de la date 3">
            <a:extLst>
              <a:ext uri="{FF2B5EF4-FFF2-40B4-BE49-F238E27FC236}">
                <a16:creationId xmlns:a16="http://schemas.microsoft.com/office/drawing/2014/main" id="{7EFE6FF6-0116-F690-342D-855D82E19685}"/>
              </a:ext>
            </a:extLst>
          </p:cNvPr>
          <p:cNvSpPr>
            <a:spLocks noGrp="1"/>
          </p:cNvSpPr>
          <p:nvPr>
            <p:ph type="dt" sz="half" idx="10"/>
          </p:nvPr>
        </p:nvSpPr>
        <p:spPr/>
        <p:txBody>
          <a:bodyPr/>
          <a:lstStyle/>
          <a:p>
            <a:fld id="{D2A9C876-69C0-4ABF-B5F1-85D8586864CA}" type="datetimeFigureOut">
              <a:rPr lang="fr-CH" smtClean="0"/>
              <a:t>01.10.23</a:t>
            </a:fld>
            <a:endParaRPr lang="fr-CH" dirty="0"/>
          </a:p>
        </p:txBody>
      </p:sp>
      <p:sp>
        <p:nvSpPr>
          <p:cNvPr id="5" name="Espace réservé du pied de page 4">
            <a:extLst>
              <a:ext uri="{FF2B5EF4-FFF2-40B4-BE49-F238E27FC236}">
                <a16:creationId xmlns:a16="http://schemas.microsoft.com/office/drawing/2014/main" id="{AE10AE08-813F-EFA8-2DCC-095D4B0C0B03}"/>
              </a:ext>
            </a:extLst>
          </p:cNvPr>
          <p:cNvSpPr>
            <a:spLocks noGrp="1"/>
          </p:cNvSpPr>
          <p:nvPr>
            <p:ph type="ftr" sz="quarter" idx="11"/>
          </p:nvPr>
        </p:nvSpPr>
        <p:spPr/>
        <p:txBody>
          <a:bodyPr/>
          <a:lstStyle/>
          <a:p>
            <a:endParaRPr lang="fr-CH" dirty="0"/>
          </a:p>
        </p:txBody>
      </p:sp>
      <p:sp>
        <p:nvSpPr>
          <p:cNvPr id="6" name="Espace réservé du numéro de diapositive 5">
            <a:extLst>
              <a:ext uri="{FF2B5EF4-FFF2-40B4-BE49-F238E27FC236}">
                <a16:creationId xmlns:a16="http://schemas.microsoft.com/office/drawing/2014/main" id="{F6BFDE9A-B7EF-199B-5D65-B0688EF33480}"/>
              </a:ext>
            </a:extLst>
          </p:cNvPr>
          <p:cNvSpPr>
            <a:spLocks noGrp="1"/>
          </p:cNvSpPr>
          <p:nvPr>
            <p:ph type="sldNum" sz="quarter" idx="12"/>
          </p:nvPr>
        </p:nvSpPr>
        <p:spPr/>
        <p:txBody>
          <a:bodyPr/>
          <a:lstStyle/>
          <a:p>
            <a:fld id="{88FF7D24-83F3-4552-8DF0-D45F8EAF7FBC}" type="slidenum">
              <a:rPr lang="fr-CH" smtClean="0"/>
              <a:t>‹N°›</a:t>
            </a:fld>
            <a:endParaRPr lang="fr-CH" dirty="0"/>
          </a:p>
        </p:txBody>
      </p:sp>
    </p:spTree>
    <p:extLst>
      <p:ext uri="{BB962C8B-B14F-4D97-AF65-F5344CB8AC3E}">
        <p14:creationId xmlns:p14="http://schemas.microsoft.com/office/powerpoint/2010/main" val="1912641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FD4339-4F99-2061-8077-374FA0BB20F9}"/>
              </a:ext>
            </a:extLst>
          </p:cNvPr>
          <p:cNvSpPr>
            <a:spLocks noGrp="1"/>
          </p:cNvSpPr>
          <p:nvPr>
            <p:ph type="title"/>
          </p:nvPr>
        </p:nvSpPr>
        <p:spPr/>
        <p:txBody>
          <a:bodyPr/>
          <a:lstStyle/>
          <a:p>
            <a:r>
              <a:rPr lang="fr-FR"/>
              <a:t>Modifiez le style du titre</a:t>
            </a:r>
            <a:endParaRPr lang="fr-CH"/>
          </a:p>
        </p:txBody>
      </p:sp>
      <p:sp>
        <p:nvSpPr>
          <p:cNvPr id="3" name="Espace réservé du texte vertical 2">
            <a:extLst>
              <a:ext uri="{FF2B5EF4-FFF2-40B4-BE49-F238E27FC236}">
                <a16:creationId xmlns:a16="http://schemas.microsoft.com/office/drawing/2014/main" id="{70F54B76-E1B4-3F42-00B8-253995DA521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D2D938A6-BBF7-5830-A11B-D6B246F3CDB3}"/>
              </a:ext>
            </a:extLst>
          </p:cNvPr>
          <p:cNvSpPr>
            <a:spLocks noGrp="1"/>
          </p:cNvSpPr>
          <p:nvPr>
            <p:ph type="dt" sz="half" idx="10"/>
          </p:nvPr>
        </p:nvSpPr>
        <p:spPr/>
        <p:txBody>
          <a:bodyPr/>
          <a:lstStyle/>
          <a:p>
            <a:fld id="{D2A9C876-69C0-4ABF-B5F1-85D8586864CA}" type="datetimeFigureOut">
              <a:rPr lang="fr-CH" smtClean="0"/>
              <a:t>01.10.23</a:t>
            </a:fld>
            <a:endParaRPr lang="fr-CH" dirty="0"/>
          </a:p>
        </p:txBody>
      </p:sp>
      <p:sp>
        <p:nvSpPr>
          <p:cNvPr id="5" name="Espace réservé du pied de page 4">
            <a:extLst>
              <a:ext uri="{FF2B5EF4-FFF2-40B4-BE49-F238E27FC236}">
                <a16:creationId xmlns:a16="http://schemas.microsoft.com/office/drawing/2014/main" id="{8ADCDFC1-B833-BA6B-83DF-BEC043F15787}"/>
              </a:ext>
            </a:extLst>
          </p:cNvPr>
          <p:cNvSpPr>
            <a:spLocks noGrp="1"/>
          </p:cNvSpPr>
          <p:nvPr>
            <p:ph type="ftr" sz="quarter" idx="11"/>
          </p:nvPr>
        </p:nvSpPr>
        <p:spPr/>
        <p:txBody>
          <a:bodyPr/>
          <a:lstStyle/>
          <a:p>
            <a:endParaRPr lang="fr-CH" dirty="0"/>
          </a:p>
        </p:txBody>
      </p:sp>
      <p:sp>
        <p:nvSpPr>
          <p:cNvPr id="6" name="Espace réservé du numéro de diapositive 5">
            <a:extLst>
              <a:ext uri="{FF2B5EF4-FFF2-40B4-BE49-F238E27FC236}">
                <a16:creationId xmlns:a16="http://schemas.microsoft.com/office/drawing/2014/main" id="{206A1278-C552-990B-2A38-7C4DCBDFF26A}"/>
              </a:ext>
            </a:extLst>
          </p:cNvPr>
          <p:cNvSpPr>
            <a:spLocks noGrp="1"/>
          </p:cNvSpPr>
          <p:nvPr>
            <p:ph type="sldNum" sz="quarter" idx="12"/>
          </p:nvPr>
        </p:nvSpPr>
        <p:spPr/>
        <p:txBody>
          <a:bodyPr/>
          <a:lstStyle/>
          <a:p>
            <a:fld id="{88FF7D24-83F3-4552-8DF0-D45F8EAF7FBC}" type="slidenum">
              <a:rPr lang="fr-CH" smtClean="0"/>
              <a:t>‹N°›</a:t>
            </a:fld>
            <a:endParaRPr lang="fr-CH" dirty="0"/>
          </a:p>
        </p:txBody>
      </p:sp>
    </p:spTree>
    <p:extLst>
      <p:ext uri="{BB962C8B-B14F-4D97-AF65-F5344CB8AC3E}">
        <p14:creationId xmlns:p14="http://schemas.microsoft.com/office/powerpoint/2010/main" val="2603297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88A0883-1E7D-8336-9E3E-1F8FEF0B22A7}"/>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H"/>
          </a:p>
        </p:txBody>
      </p:sp>
      <p:sp>
        <p:nvSpPr>
          <p:cNvPr id="3" name="Espace réservé du texte vertical 2">
            <a:extLst>
              <a:ext uri="{FF2B5EF4-FFF2-40B4-BE49-F238E27FC236}">
                <a16:creationId xmlns:a16="http://schemas.microsoft.com/office/drawing/2014/main" id="{9F15F6DF-99D9-5395-709E-6A4E747F3C6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D75FD734-FF6B-B120-A54B-C2B62DD08513}"/>
              </a:ext>
            </a:extLst>
          </p:cNvPr>
          <p:cNvSpPr>
            <a:spLocks noGrp="1"/>
          </p:cNvSpPr>
          <p:nvPr>
            <p:ph type="dt" sz="half" idx="10"/>
          </p:nvPr>
        </p:nvSpPr>
        <p:spPr/>
        <p:txBody>
          <a:bodyPr/>
          <a:lstStyle/>
          <a:p>
            <a:fld id="{D2A9C876-69C0-4ABF-B5F1-85D8586864CA}" type="datetimeFigureOut">
              <a:rPr lang="fr-CH" smtClean="0"/>
              <a:t>01.10.23</a:t>
            </a:fld>
            <a:endParaRPr lang="fr-CH" dirty="0"/>
          </a:p>
        </p:txBody>
      </p:sp>
      <p:sp>
        <p:nvSpPr>
          <p:cNvPr id="5" name="Espace réservé du pied de page 4">
            <a:extLst>
              <a:ext uri="{FF2B5EF4-FFF2-40B4-BE49-F238E27FC236}">
                <a16:creationId xmlns:a16="http://schemas.microsoft.com/office/drawing/2014/main" id="{87266649-7647-5843-F1C4-364CECBAC0C1}"/>
              </a:ext>
            </a:extLst>
          </p:cNvPr>
          <p:cNvSpPr>
            <a:spLocks noGrp="1"/>
          </p:cNvSpPr>
          <p:nvPr>
            <p:ph type="ftr" sz="quarter" idx="11"/>
          </p:nvPr>
        </p:nvSpPr>
        <p:spPr/>
        <p:txBody>
          <a:bodyPr/>
          <a:lstStyle/>
          <a:p>
            <a:endParaRPr lang="fr-CH" dirty="0"/>
          </a:p>
        </p:txBody>
      </p:sp>
      <p:sp>
        <p:nvSpPr>
          <p:cNvPr id="6" name="Espace réservé du numéro de diapositive 5">
            <a:extLst>
              <a:ext uri="{FF2B5EF4-FFF2-40B4-BE49-F238E27FC236}">
                <a16:creationId xmlns:a16="http://schemas.microsoft.com/office/drawing/2014/main" id="{E59AB377-3DB9-89C1-FE6B-7F5A5A922737}"/>
              </a:ext>
            </a:extLst>
          </p:cNvPr>
          <p:cNvSpPr>
            <a:spLocks noGrp="1"/>
          </p:cNvSpPr>
          <p:nvPr>
            <p:ph type="sldNum" sz="quarter" idx="12"/>
          </p:nvPr>
        </p:nvSpPr>
        <p:spPr/>
        <p:txBody>
          <a:bodyPr/>
          <a:lstStyle/>
          <a:p>
            <a:fld id="{88FF7D24-83F3-4552-8DF0-D45F8EAF7FBC}" type="slidenum">
              <a:rPr lang="fr-CH" smtClean="0"/>
              <a:t>‹N°›</a:t>
            </a:fld>
            <a:endParaRPr lang="fr-CH" dirty="0"/>
          </a:p>
        </p:txBody>
      </p:sp>
    </p:spTree>
    <p:extLst>
      <p:ext uri="{BB962C8B-B14F-4D97-AF65-F5344CB8AC3E}">
        <p14:creationId xmlns:p14="http://schemas.microsoft.com/office/powerpoint/2010/main" val="1843731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9CDAE1-65DA-774A-2C0C-8BC10FE56F34}"/>
              </a:ext>
            </a:extLst>
          </p:cNvPr>
          <p:cNvSpPr>
            <a:spLocks noGrp="1"/>
          </p:cNvSpPr>
          <p:nvPr>
            <p:ph type="title"/>
          </p:nvPr>
        </p:nvSpPr>
        <p:spPr/>
        <p:txBody>
          <a:bodyPr/>
          <a:lstStyle/>
          <a:p>
            <a:r>
              <a:rPr lang="fr-FR"/>
              <a:t>Modifiez le style du titre</a:t>
            </a:r>
            <a:endParaRPr lang="fr-CH"/>
          </a:p>
        </p:txBody>
      </p:sp>
      <p:sp>
        <p:nvSpPr>
          <p:cNvPr id="3" name="Espace réservé du contenu 2">
            <a:extLst>
              <a:ext uri="{FF2B5EF4-FFF2-40B4-BE49-F238E27FC236}">
                <a16:creationId xmlns:a16="http://schemas.microsoft.com/office/drawing/2014/main" id="{4FF6F81F-68DB-0E9C-3A2D-E7389404626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506D124C-773F-92EE-F84F-3C0507B704D6}"/>
              </a:ext>
            </a:extLst>
          </p:cNvPr>
          <p:cNvSpPr>
            <a:spLocks noGrp="1"/>
          </p:cNvSpPr>
          <p:nvPr>
            <p:ph type="dt" sz="half" idx="10"/>
          </p:nvPr>
        </p:nvSpPr>
        <p:spPr/>
        <p:txBody>
          <a:bodyPr/>
          <a:lstStyle/>
          <a:p>
            <a:fld id="{D2A9C876-69C0-4ABF-B5F1-85D8586864CA}" type="datetimeFigureOut">
              <a:rPr lang="fr-CH" smtClean="0"/>
              <a:t>01.10.23</a:t>
            </a:fld>
            <a:endParaRPr lang="fr-CH" dirty="0"/>
          </a:p>
        </p:txBody>
      </p:sp>
      <p:sp>
        <p:nvSpPr>
          <p:cNvPr id="5" name="Espace réservé du pied de page 4">
            <a:extLst>
              <a:ext uri="{FF2B5EF4-FFF2-40B4-BE49-F238E27FC236}">
                <a16:creationId xmlns:a16="http://schemas.microsoft.com/office/drawing/2014/main" id="{7039DCB3-ED01-DF02-C5E7-A4D662A6C26A}"/>
              </a:ext>
            </a:extLst>
          </p:cNvPr>
          <p:cNvSpPr>
            <a:spLocks noGrp="1"/>
          </p:cNvSpPr>
          <p:nvPr>
            <p:ph type="ftr" sz="quarter" idx="11"/>
          </p:nvPr>
        </p:nvSpPr>
        <p:spPr/>
        <p:txBody>
          <a:bodyPr/>
          <a:lstStyle/>
          <a:p>
            <a:endParaRPr lang="fr-CH" dirty="0"/>
          </a:p>
        </p:txBody>
      </p:sp>
      <p:sp>
        <p:nvSpPr>
          <p:cNvPr id="6" name="Espace réservé du numéro de diapositive 5">
            <a:extLst>
              <a:ext uri="{FF2B5EF4-FFF2-40B4-BE49-F238E27FC236}">
                <a16:creationId xmlns:a16="http://schemas.microsoft.com/office/drawing/2014/main" id="{7993DAEE-2622-5A0F-8969-672B39079591}"/>
              </a:ext>
            </a:extLst>
          </p:cNvPr>
          <p:cNvSpPr>
            <a:spLocks noGrp="1"/>
          </p:cNvSpPr>
          <p:nvPr>
            <p:ph type="sldNum" sz="quarter" idx="12"/>
          </p:nvPr>
        </p:nvSpPr>
        <p:spPr/>
        <p:txBody>
          <a:bodyPr/>
          <a:lstStyle/>
          <a:p>
            <a:fld id="{88FF7D24-83F3-4552-8DF0-D45F8EAF7FBC}" type="slidenum">
              <a:rPr lang="fr-CH" smtClean="0"/>
              <a:t>‹N°›</a:t>
            </a:fld>
            <a:endParaRPr lang="fr-CH" dirty="0"/>
          </a:p>
        </p:txBody>
      </p:sp>
    </p:spTree>
    <p:extLst>
      <p:ext uri="{BB962C8B-B14F-4D97-AF65-F5344CB8AC3E}">
        <p14:creationId xmlns:p14="http://schemas.microsoft.com/office/powerpoint/2010/main" val="1382632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5F9F1B-8826-0332-5E56-E5001C782E8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H"/>
          </a:p>
        </p:txBody>
      </p:sp>
      <p:sp>
        <p:nvSpPr>
          <p:cNvPr id="3" name="Espace réservé du texte 2">
            <a:extLst>
              <a:ext uri="{FF2B5EF4-FFF2-40B4-BE49-F238E27FC236}">
                <a16:creationId xmlns:a16="http://schemas.microsoft.com/office/drawing/2014/main" id="{46DAB9F7-DABE-5C95-AE7E-DB89778261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155AAFB-0938-DE1A-F5B5-2A3605269A89}"/>
              </a:ext>
            </a:extLst>
          </p:cNvPr>
          <p:cNvSpPr>
            <a:spLocks noGrp="1"/>
          </p:cNvSpPr>
          <p:nvPr>
            <p:ph type="dt" sz="half" idx="10"/>
          </p:nvPr>
        </p:nvSpPr>
        <p:spPr/>
        <p:txBody>
          <a:bodyPr/>
          <a:lstStyle/>
          <a:p>
            <a:fld id="{D2A9C876-69C0-4ABF-B5F1-85D8586864CA}" type="datetimeFigureOut">
              <a:rPr lang="fr-CH" smtClean="0"/>
              <a:t>01.10.23</a:t>
            </a:fld>
            <a:endParaRPr lang="fr-CH" dirty="0"/>
          </a:p>
        </p:txBody>
      </p:sp>
      <p:sp>
        <p:nvSpPr>
          <p:cNvPr id="5" name="Espace réservé du pied de page 4">
            <a:extLst>
              <a:ext uri="{FF2B5EF4-FFF2-40B4-BE49-F238E27FC236}">
                <a16:creationId xmlns:a16="http://schemas.microsoft.com/office/drawing/2014/main" id="{D796D6F7-6DFB-FA54-6FB3-01805C8358CF}"/>
              </a:ext>
            </a:extLst>
          </p:cNvPr>
          <p:cNvSpPr>
            <a:spLocks noGrp="1"/>
          </p:cNvSpPr>
          <p:nvPr>
            <p:ph type="ftr" sz="quarter" idx="11"/>
          </p:nvPr>
        </p:nvSpPr>
        <p:spPr/>
        <p:txBody>
          <a:bodyPr/>
          <a:lstStyle/>
          <a:p>
            <a:endParaRPr lang="fr-CH" dirty="0"/>
          </a:p>
        </p:txBody>
      </p:sp>
      <p:sp>
        <p:nvSpPr>
          <p:cNvPr id="6" name="Espace réservé du numéro de diapositive 5">
            <a:extLst>
              <a:ext uri="{FF2B5EF4-FFF2-40B4-BE49-F238E27FC236}">
                <a16:creationId xmlns:a16="http://schemas.microsoft.com/office/drawing/2014/main" id="{90323B52-B624-DBD2-5211-84CEF9DB3BE1}"/>
              </a:ext>
            </a:extLst>
          </p:cNvPr>
          <p:cNvSpPr>
            <a:spLocks noGrp="1"/>
          </p:cNvSpPr>
          <p:nvPr>
            <p:ph type="sldNum" sz="quarter" idx="12"/>
          </p:nvPr>
        </p:nvSpPr>
        <p:spPr/>
        <p:txBody>
          <a:bodyPr/>
          <a:lstStyle/>
          <a:p>
            <a:fld id="{88FF7D24-83F3-4552-8DF0-D45F8EAF7FBC}" type="slidenum">
              <a:rPr lang="fr-CH" smtClean="0"/>
              <a:t>‹N°›</a:t>
            </a:fld>
            <a:endParaRPr lang="fr-CH" dirty="0"/>
          </a:p>
        </p:txBody>
      </p:sp>
    </p:spTree>
    <p:extLst>
      <p:ext uri="{BB962C8B-B14F-4D97-AF65-F5344CB8AC3E}">
        <p14:creationId xmlns:p14="http://schemas.microsoft.com/office/powerpoint/2010/main" val="3204267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5F41F2-928A-4407-A1AC-EDC4B4898A5F}"/>
              </a:ext>
            </a:extLst>
          </p:cNvPr>
          <p:cNvSpPr>
            <a:spLocks noGrp="1"/>
          </p:cNvSpPr>
          <p:nvPr>
            <p:ph type="title"/>
          </p:nvPr>
        </p:nvSpPr>
        <p:spPr/>
        <p:txBody>
          <a:bodyPr/>
          <a:lstStyle/>
          <a:p>
            <a:r>
              <a:rPr lang="fr-FR"/>
              <a:t>Modifiez le style du titre</a:t>
            </a:r>
            <a:endParaRPr lang="fr-CH"/>
          </a:p>
        </p:txBody>
      </p:sp>
      <p:sp>
        <p:nvSpPr>
          <p:cNvPr id="3" name="Espace réservé du contenu 2">
            <a:extLst>
              <a:ext uri="{FF2B5EF4-FFF2-40B4-BE49-F238E27FC236}">
                <a16:creationId xmlns:a16="http://schemas.microsoft.com/office/drawing/2014/main" id="{894208FB-8344-C4AF-7325-178FD63A616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a:extLst>
              <a:ext uri="{FF2B5EF4-FFF2-40B4-BE49-F238E27FC236}">
                <a16:creationId xmlns:a16="http://schemas.microsoft.com/office/drawing/2014/main" id="{9BAC9CA5-BB0C-482D-EF3D-F4D11A4FCD1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e la date 4">
            <a:extLst>
              <a:ext uri="{FF2B5EF4-FFF2-40B4-BE49-F238E27FC236}">
                <a16:creationId xmlns:a16="http://schemas.microsoft.com/office/drawing/2014/main" id="{A86815B4-144C-44A7-968A-07AA19D753BF}"/>
              </a:ext>
            </a:extLst>
          </p:cNvPr>
          <p:cNvSpPr>
            <a:spLocks noGrp="1"/>
          </p:cNvSpPr>
          <p:nvPr>
            <p:ph type="dt" sz="half" idx="10"/>
          </p:nvPr>
        </p:nvSpPr>
        <p:spPr/>
        <p:txBody>
          <a:bodyPr/>
          <a:lstStyle/>
          <a:p>
            <a:fld id="{D2A9C876-69C0-4ABF-B5F1-85D8586864CA}" type="datetimeFigureOut">
              <a:rPr lang="fr-CH" smtClean="0"/>
              <a:t>01.10.23</a:t>
            </a:fld>
            <a:endParaRPr lang="fr-CH" dirty="0"/>
          </a:p>
        </p:txBody>
      </p:sp>
      <p:sp>
        <p:nvSpPr>
          <p:cNvPr id="6" name="Espace réservé du pied de page 5">
            <a:extLst>
              <a:ext uri="{FF2B5EF4-FFF2-40B4-BE49-F238E27FC236}">
                <a16:creationId xmlns:a16="http://schemas.microsoft.com/office/drawing/2014/main" id="{551C44F0-C20E-B7BF-663F-BBAA0FFA7911}"/>
              </a:ext>
            </a:extLst>
          </p:cNvPr>
          <p:cNvSpPr>
            <a:spLocks noGrp="1"/>
          </p:cNvSpPr>
          <p:nvPr>
            <p:ph type="ftr" sz="quarter" idx="11"/>
          </p:nvPr>
        </p:nvSpPr>
        <p:spPr/>
        <p:txBody>
          <a:bodyPr/>
          <a:lstStyle/>
          <a:p>
            <a:endParaRPr lang="fr-CH" dirty="0"/>
          </a:p>
        </p:txBody>
      </p:sp>
      <p:sp>
        <p:nvSpPr>
          <p:cNvPr id="7" name="Espace réservé du numéro de diapositive 6">
            <a:extLst>
              <a:ext uri="{FF2B5EF4-FFF2-40B4-BE49-F238E27FC236}">
                <a16:creationId xmlns:a16="http://schemas.microsoft.com/office/drawing/2014/main" id="{9088F3E9-7239-0887-F0AC-6D23331AEB93}"/>
              </a:ext>
            </a:extLst>
          </p:cNvPr>
          <p:cNvSpPr>
            <a:spLocks noGrp="1"/>
          </p:cNvSpPr>
          <p:nvPr>
            <p:ph type="sldNum" sz="quarter" idx="12"/>
          </p:nvPr>
        </p:nvSpPr>
        <p:spPr/>
        <p:txBody>
          <a:bodyPr/>
          <a:lstStyle/>
          <a:p>
            <a:fld id="{88FF7D24-83F3-4552-8DF0-D45F8EAF7FBC}" type="slidenum">
              <a:rPr lang="fr-CH" smtClean="0"/>
              <a:t>‹N°›</a:t>
            </a:fld>
            <a:endParaRPr lang="fr-CH" dirty="0"/>
          </a:p>
        </p:txBody>
      </p:sp>
    </p:spTree>
    <p:extLst>
      <p:ext uri="{BB962C8B-B14F-4D97-AF65-F5344CB8AC3E}">
        <p14:creationId xmlns:p14="http://schemas.microsoft.com/office/powerpoint/2010/main" val="1546518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937D74-4A52-A069-4CE4-3511BA951DAA}"/>
              </a:ext>
            </a:extLst>
          </p:cNvPr>
          <p:cNvSpPr>
            <a:spLocks noGrp="1"/>
          </p:cNvSpPr>
          <p:nvPr>
            <p:ph type="title"/>
          </p:nvPr>
        </p:nvSpPr>
        <p:spPr>
          <a:xfrm>
            <a:off x="839788" y="365125"/>
            <a:ext cx="10515600" cy="1325563"/>
          </a:xfrm>
        </p:spPr>
        <p:txBody>
          <a:bodyPr/>
          <a:lstStyle/>
          <a:p>
            <a:r>
              <a:rPr lang="fr-FR"/>
              <a:t>Modifiez le style du titre</a:t>
            </a:r>
            <a:endParaRPr lang="fr-CH"/>
          </a:p>
        </p:txBody>
      </p:sp>
      <p:sp>
        <p:nvSpPr>
          <p:cNvPr id="3" name="Espace réservé du texte 2">
            <a:extLst>
              <a:ext uri="{FF2B5EF4-FFF2-40B4-BE49-F238E27FC236}">
                <a16:creationId xmlns:a16="http://schemas.microsoft.com/office/drawing/2014/main" id="{43BA5C60-7118-F57A-40FE-2F2BE21110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F7D3738-2783-52FD-F440-204B96D36A7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a:extLst>
              <a:ext uri="{FF2B5EF4-FFF2-40B4-BE49-F238E27FC236}">
                <a16:creationId xmlns:a16="http://schemas.microsoft.com/office/drawing/2014/main" id="{95F14B04-FFA2-AFA7-0078-088E11BE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A1E9205-5E1D-AF29-F2D5-5277B427B60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Espace réservé de la date 6">
            <a:extLst>
              <a:ext uri="{FF2B5EF4-FFF2-40B4-BE49-F238E27FC236}">
                <a16:creationId xmlns:a16="http://schemas.microsoft.com/office/drawing/2014/main" id="{5BA90A2E-7E64-5317-BA77-098CFE957F04}"/>
              </a:ext>
            </a:extLst>
          </p:cNvPr>
          <p:cNvSpPr>
            <a:spLocks noGrp="1"/>
          </p:cNvSpPr>
          <p:nvPr>
            <p:ph type="dt" sz="half" idx="10"/>
          </p:nvPr>
        </p:nvSpPr>
        <p:spPr/>
        <p:txBody>
          <a:bodyPr/>
          <a:lstStyle/>
          <a:p>
            <a:fld id="{D2A9C876-69C0-4ABF-B5F1-85D8586864CA}" type="datetimeFigureOut">
              <a:rPr lang="fr-CH" smtClean="0"/>
              <a:t>01.10.23</a:t>
            </a:fld>
            <a:endParaRPr lang="fr-CH" dirty="0"/>
          </a:p>
        </p:txBody>
      </p:sp>
      <p:sp>
        <p:nvSpPr>
          <p:cNvPr id="8" name="Espace réservé du pied de page 7">
            <a:extLst>
              <a:ext uri="{FF2B5EF4-FFF2-40B4-BE49-F238E27FC236}">
                <a16:creationId xmlns:a16="http://schemas.microsoft.com/office/drawing/2014/main" id="{8DC8E204-313A-2BA5-EB9C-A90F8D991B68}"/>
              </a:ext>
            </a:extLst>
          </p:cNvPr>
          <p:cNvSpPr>
            <a:spLocks noGrp="1"/>
          </p:cNvSpPr>
          <p:nvPr>
            <p:ph type="ftr" sz="quarter" idx="11"/>
          </p:nvPr>
        </p:nvSpPr>
        <p:spPr/>
        <p:txBody>
          <a:bodyPr/>
          <a:lstStyle/>
          <a:p>
            <a:endParaRPr lang="fr-CH" dirty="0"/>
          </a:p>
        </p:txBody>
      </p:sp>
      <p:sp>
        <p:nvSpPr>
          <p:cNvPr id="9" name="Espace réservé du numéro de diapositive 8">
            <a:extLst>
              <a:ext uri="{FF2B5EF4-FFF2-40B4-BE49-F238E27FC236}">
                <a16:creationId xmlns:a16="http://schemas.microsoft.com/office/drawing/2014/main" id="{1D702E05-51AB-EA13-E35E-DEAC5043B296}"/>
              </a:ext>
            </a:extLst>
          </p:cNvPr>
          <p:cNvSpPr>
            <a:spLocks noGrp="1"/>
          </p:cNvSpPr>
          <p:nvPr>
            <p:ph type="sldNum" sz="quarter" idx="12"/>
          </p:nvPr>
        </p:nvSpPr>
        <p:spPr/>
        <p:txBody>
          <a:bodyPr/>
          <a:lstStyle/>
          <a:p>
            <a:fld id="{88FF7D24-83F3-4552-8DF0-D45F8EAF7FBC}" type="slidenum">
              <a:rPr lang="fr-CH" smtClean="0"/>
              <a:t>‹N°›</a:t>
            </a:fld>
            <a:endParaRPr lang="fr-CH" dirty="0"/>
          </a:p>
        </p:txBody>
      </p:sp>
    </p:spTree>
    <p:extLst>
      <p:ext uri="{BB962C8B-B14F-4D97-AF65-F5344CB8AC3E}">
        <p14:creationId xmlns:p14="http://schemas.microsoft.com/office/powerpoint/2010/main" val="1027490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519131-8C1B-4E58-18D9-13D793594CBC}"/>
              </a:ext>
            </a:extLst>
          </p:cNvPr>
          <p:cNvSpPr>
            <a:spLocks noGrp="1"/>
          </p:cNvSpPr>
          <p:nvPr>
            <p:ph type="title"/>
          </p:nvPr>
        </p:nvSpPr>
        <p:spPr/>
        <p:txBody>
          <a:bodyPr/>
          <a:lstStyle/>
          <a:p>
            <a:r>
              <a:rPr lang="fr-FR"/>
              <a:t>Modifiez le style du titre</a:t>
            </a:r>
            <a:endParaRPr lang="fr-CH"/>
          </a:p>
        </p:txBody>
      </p:sp>
      <p:sp>
        <p:nvSpPr>
          <p:cNvPr id="3" name="Espace réservé de la date 2">
            <a:extLst>
              <a:ext uri="{FF2B5EF4-FFF2-40B4-BE49-F238E27FC236}">
                <a16:creationId xmlns:a16="http://schemas.microsoft.com/office/drawing/2014/main" id="{C4C9E88E-6196-C8CA-BC59-0BA6B9C3D0F9}"/>
              </a:ext>
            </a:extLst>
          </p:cNvPr>
          <p:cNvSpPr>
            <a:spLocks noGrp="1"/>
          </p:cNvSpPr>
          <p:nvPr>
            <p:ph type="dt" sz="half" idx="10"/>
          </p:nvPr>
        </p:nvSpPr>
        <p:spPr/>
        <p:txBody>
          <a:bodyPr/>
          <a:lstStyle/>
          <a:p>
            <a:fld id="{D2A9C876-69C0-4ABF-B5F1-85D8586864CA}" type="datetimeFigureOut">
              <a:rPr lang="fr-CH" smtClean="0"/>
              <a:t>01.10.23</a:t>
            </a:fld>
            <a:endParaRPr lang="fr-CH" dirty="0"/>
          </a:p>
        </p:txBody>
      </p:sp>
      <p:sp>
        <p:nvSpPr>
          <p:cNvPr id="4" name="Espace réservé du pied de page 3">
            <a:extLst>
              <a:ext uri="{FF2B5EF4-FFF2-40B4-BE49-F238E27FC236}">
                <a16:creationId xmlns:a16="http://schemas.microsoft.com/office/drawing/2014/main" id="{CA31E5A8-73A6-4946-980A-FE21BD40EAFB}"/>
              </a:ext>
            </a:extLst>
          </p:cNvPr>
          <p:cNvSpPr>
            <a:spLocks noGrp="1"/>
          </p:cNvSpPr>
          <p:nvPr>
            <p:ph type="ftr" sz="quarter" idx="11"/>
          </p:nvPr>
        </p:nvSpPr>
        <p:spPr/>
        <p:txBody>
          <a:bodyPr/>
          <a:lstStyle/>
          <a:p>
            <a:endParaRPr lang="fr-CH" dirty="0"/>
          </a:p>
        </p:txBody>
      </p:sp>
      <p:sp>
        <p:nvSpPr>
          <p:cNvPr id="5" name="Espace réservé du numéro de diapositive 4">
            <a:extLst>
              <a:ext uri="{FF2B5EF4-FFF2-40B4-BE49-F238E27FC236}">
                <a16:creationId xmlns:a16="http://schemas.microsoft.com/office/drawing/2014/main" id="{3F2EE716-66B3-EB97-5D72-34216CE50084}"/>
              </a:ext>
            </a:extLst>
          </p:cNvPr>
          <p:cNvSpPr>
            <a:spLocks noGrp="1"/>
          </p:cNvSpPr>
          <p:nvPr>
            <p:ph type="sldNum" sz="quarter" idx="12"/>
          </p:nvPr>
        </p:nvSpPr>
        <p:spPr/>
        <p:txBody>
          <a:bodyPr/>
          <a:lstStyle/>
          <a:p>
            <a:fld id="{88FF7D24-83F3-4552-8DF0-D45F8EAF7FBC}" type="slidenum">
              <a:rPr lang="fr-CH" smtClean="0"/>
              <a:t>‹N°›</a:t>
            </a:fld>
            <a:endParaRPr lang="fr-CH" dirty="0"/>
          </a:p>
        </p:txBody>
      </p:sp>
    </p:spTree>
    <p:extLst>
      <p:ext uri="{BB962C8B-B14F-4D97-AF65-F5344CB8AC3E}">
        <p14:creationId xmlns:p14="http://schemas.microsoft.com/office/powerpoint/2010/main" val="1415711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66F779C-F033-C74B-4DA2-84CDE03750DF}"/>
              </a:ext>
            </a:extLst>
          </p:cNvPr>
          <p:cNvSpPr>
            <a:spLocks noGrp="1"/>
          </p:cNvSpPr>
          <p:nvPr>
            <p:ph type="dt" sz="half" idx="10"/>
          </p:nvPr>
        </p:nvSpPr>
        <p:spPr/>
        <p:txBody>
          <a:bodyPr/>
          <a:lstStyle/>
          <a:p>
            <a:fld id="{D2A9C876-69C0-4ABF-B5F1-85D8586864CA}" type="datetimeFigureOut">
              <a:rPr lang="fr-CH" smtClean="0"/>
              <a:t>01.10.23</a:t>
            </a:fld>
            <a:endParaRPr lang="fr-CH" dirty="0"/>
          </a:p>
        </p:txBody>
      </p:sp>
      <p:sp>
        <p:nvSpPr>
          <p:cNvPr id="3" name="Espace réservé du pied de page 2">
            <a:extLst>
              <a:ext uri="{FF2B5EF4-FFF2-40B4-BE49-F238E27FC236}">
                <a16:creationId xmlns:a16="http://schemas.microsoft.com/office/drawing/2014/main" id="{FF47A590-E6DA-4AA6-B894-DF8C280D008C}"/>
              </a:ext>
            </a:extLst>
          </p:cNvPr>
          <p:cNvSpPr>
            <a:spLocks noGrp="1"/>
          </p:cNvSpPr>
          <p:nvPr>
            <p:ph type="ftr" sz="quarter" idx="11"/>
          </p:nvPr>
        </p:nvSpPr>
        <p:spPr/>
        <p:txBody>
          <a:bodyPr/>
          <a:lstStyle/>
          <a:p>
            <a:endParaRPr lang="fr-CH" dirty="0"/>
          </a:p>
        </p:txBody>
      </p:sp>
      <p:sp>
        <p:nvSpPr>
          <p:cNvPr id="4" name="Espace réservé du numéro de diapositive 3">
            <a:extLst>
              <a:ext uri="{FF2B5EF4-FFF2-40B4-BE49-F238E27FC236}">
                <a16:creationId xmlns:a16="http://schemas.microsoft.com/office/drawing/2014/main" id="{DE8D6362-076C-3075-488F-DDEE4761F719}"/>
              </a:ext>
            </a:extLst>
          </p:cNvPr>
          <p:cNvSpPr>
            <a:spLocks noGrp="1"/>
          </p:cNvSpPr>
          <p:nvPr>
            <p:ph type="sldNum" sz="quarter" idx="12"/>
          </p:nvPr>
        </p:nvSpPr>
        <p:spPr/>
        <p:txBody>
          <a:bodyPr/>
          <a:lstStyle/>
          <a:p>
            <a:fld id="{88FF7D24-83F3-4552-8DF0-D45F8EAF7FBC}" type="slidenum">
              <a:rPr lang="fr-CH" smtClean="0"/>
              <a:t>‹N°›</a:t>
            </a:fld>
            <a:endParaRPr lang="fr-CH" dirty="0"/>
          </a:p>
        </p:txBody>
      </p:sp>
    </p:spTree>
    <p:extLst>
      <p:ext uri="{BB962C8B-B14F-4D97-AF65-F5344CB8AC3E}">
        <p14:creationId xmlns:p14="http://schemas.microsoft.com/office/powerpoint/2010/main" val="1350012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9E5D15-827E-4785-0C0A-BA6227DD350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a:p>
        </p:txBody>
      </p:sp>
      <p:sp>
        <p:nvSpPr>
          <p:cNvPr id="3" name="Espace réservé du contenu 2">
            <a:extLst>
              <a:ext uri="{FF2B5EF4-FFF2-40B4-BE49-F238E27FC236}">
                <a16:creationId xmlns:a16="http://schemas.microsoft.com/office/drawing/2014/main" id="{73407CF3-7A72-9A69-6C20-42B85BE01E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a:extLst>
              <a:ext uri="{FF2B5EF4-FFF2-40B4-BE49-F238E27FC236}">
                <a16:creationId xmlns:a16="http://schemas.microsoft.com/office/drawing/2014/main" id="{132FBAF2-0917-E1CD-43A7-D381F1A296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868F122-CCE9-0BF1-3269-2A5207B781E8}"/>
              </a:ext>
            </a:extLst>
          </p:cNvPr>
          <p:cNvSpPr>
            <a:spLocks noGrp="1"/>
          </p:cNvSpPr>
          <p:nvPr>
            <p:ph type="dt" sz="half" idx="10"/>
          </p:nvPr>
        </p:nvSpPr>
        <p:spPr/>
        <p:txBody>
          <a:bodyPr/>
          <a:lstStyle/>
          <a:p>
            <a:fld id="{D2A9C876-69C0-4ABF-B5F1-85D8586864CA}" type="datetimeFigureOut">
              <a:rPr lang="fr-CH" smtClean="0"/>
              <a:t>01.10.23</a:t>
            </a:fld>
            <a:endParaRPr lang="fr-CH" dirty="0"/>
          </a:p>
        </p:txBody>
      </p:sp>
      <p:sp>
        <p:nvSpPr>
          <p:cNvPr id="6" name="Espace réservé du pied de page 5">
            <a:extLst>
              <a:ext uri="{FF2B5EF4-FFF2-40B4-BE49-F238E27FC236}">
                <a16:creationId xmlns:a16="http://schemas.microsoft.com/office/drawing/2014/main" id="{FE6136D6-2555-1EBD-1FA4-B12AC120D32C}"/>
              </a:ext>
            </a:extLst>
          </p:cNvPr>
          <p:cNvSpPr>
            <a:spLocks noGrp="1"/>
          </p:cNvSpPr>
          <p:nvPr>
            <p:ph type="ftr" sz="quarter" idx="11"/>
          </p:nvPr>
        </p:nvSpPr>
        <p:spPr/>
        <p:txBody>
          <a:bodyPr/>
          <a:lstStyle/>
          <a:p>
            <a:endParaRPr lang="fr-CH" dirty="0"/>
          </a:p>
        </p:txBody>
      </p:sp>
      <p:sp>
        <p:nvSpPr>
          <p:cNvPr id="7" name="Espace réservé du numéro de diapositive 6">
            <a:extLst>
              <a:ext uri="{FF2B5EF4-FFF2-40B4-BE49-F238E27FC236}">
                <a16:creationId xmlns:a16="http://schemas.microsoft.com/office/drawing/2014/main" id="{D2974D7C-FFAE-E9D8-7966-3CBBBD26333A}"/>
              </a:ext>
            </a:extLst>
          </p:cNvPr>
          <p:cNvSpPr>
            <a:spLocks noGrp="1"/>
          </p:cNvSpPr>
          <p:nvPr>
            <p:ph type="sldNum" sz="quarter" idx="12"/>
          </p:nvPr>
        </p:nvSpPr>
        <p:spPr/>
        <p:txBody>
          <a:bodyPr/>
          <a:lstStyle/>
          <a:p>
            <a:fld id="{88FF7D24-83F3-4552-8DF0-D45F8EAF7FBC}" type="slidenum">
              <a:rPr lang="fr-CH" smtClean="0"/>
              <a:t>‹N°›</a:t>
            </a:fld>
            <a:endParaRPr lang="fr-CH" dirty="0"/>
          </a:p>
        </p:txBody>
      </p:sp>
    </p:spTree>
    <p:extLst>
      <p:ext uri="{BB962C8B-B14F-4D97-AF65-F5344CB8AC3E}">
        <p14:creationId xmlns:p14="http://schemas.microsoft.com/office/powerpoint/2010/main" val="259709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904B2D-C878-A8F2-BC22-58908024311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a:p>
        </p:txBody>
      </p:sp>
      <p:sp>
        <p:nvSpPr>
          <p:cNvPr id="3" name="Espace réservé pour une image  2">
            <a:extLst>
              <a:ext uri="{FF2B5EF4-FFF2-40B4-BE49-F238E27FC236}">
                <a16:creationId xmlns:a16="http://schemas.microsoft.com/office/drawing/2014/main" id="{78EE35AF-80A2-8C9A-21B0-D53307E526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dirty="0"/>
          </a:p>
        </p:txBody>
      </p:sp>
      <p:sp>
        <p:nvSpPr>
          <p:cNvPr id="4" name="Espace réservé du texte 3">
            <a:extLst>
              <a:ext uri="{FF2B5EF4-FFF2-40B4-BE49-F238E27FC236}">
                <a16:creationId xmlns:a16="http://schemas.microsoft.com/office/drawing/2014/main" id="{A56BFB6E-F33D-7E04-44DA-F98E09E6FA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9597D99-87B8-874D-9422-DDF4591218B2}"/>
              </a:ext>
            </a:extLst>
          </p:cNvPr>
          <p:cNvSpPr>
            <a:spLocks noGrp="1"/>
          </p:cNvSpPr>
          <p:nvPr>
            <p:ph type="dt" sz="half" idx="10"/>
          </p:nvPr>
        </p:nvSpPr>
        <p:spPr/>
        <p:txBody>
          <a:bodyPr/>
          <a:lstStyle/>
          <a:p>
            <a:fld id="{D2A9C876-69C0-4ABF-B5F1-85D8586864CA}" type="datetimeFigureOut">
              <a:rPr lang="fr-CH" smtClean="0"/>
              <a:t>01.10.23</a:t>
            </a:fld>
            <a:endParaRPr lang="fr-CH" dirty="0"/>
          </a:p>
        </p:txBody>
      </p:sp>
      <p:sp>
        <p:nvSpPr>
          <p:cNvPr id="6" name="Espace réservé du pied de page 5">
            <a:extLst>
              <a:ext uri="{FF2B5EF4-FFF2-40B4-BE49-F238E27FC236}">
                <a16:creationId xmlns:a16="http://schemas.microsoft.com/office/drawing/2014/main" id="{B48E9895-5145-3601-E9FA-81057AF95C1C}"/>
              </a:ext>
            </a:extLst>
          </p:cNvPr>
          <p:cNvSpPr>
            <a:spLocks noGrp="1"/>
          </p:cNvSpPr>
          <p:nvPr>
            <p:ph type="ftr" sz="quarter" idx="11"/>
          </p:nvPr>
        </p:nvSpPr>
        <p:spPr/>
        <p:txBody>
          <a:bodyPr/>
          <a:lstStyle/>
          <a:p>
            <a:endParaRPr lang="fr-CH" dirty="0"/>
          </a:p>
        </p:txBody>
      </p:sp>
      <p:sp>
        <p:nvSpPr>
          <p:cNvPr id="7" name="Espace réservé du numéro de diapositive 6">
            <a:extLst>
              <a:ext uri="{FF2B5EF4-FFF2-40B4-BE49-F238E27FC236}">
                <a16:creationId xmlns:a16="http://schemas.microsoft.com/office/drawing/2014/main" id="{880B5B19-C2B1-4BCC-1D37-16C52E5BE05B}"/>
              </a:ext>
            </a:extLst>
          </p:cNvPr>
          <p:cNvSpPr>
            <a:spLocks noGrp="1"/>
          </p:cNvSpPr>
          <p:nvPr>
            <p:ph type="sldNum" sz="quarter" idx="12"/>
          </p:nvPr>
        </p:nvSpPr>
        <p:spPr/>
        <p:txBody>
          <a:bodyPr/>
          <a:lstStyle/>
          <a:p>
            <a:fld id="{88FF7D24-83F3-4552-8DF0-D45F8EAF7FBC}" type="slidenum">
              <a:rPr lang="fr-CH" smtClean="0"/>
              <a:t>‹N°›</a:t>
            </a:fld>
            <a:endParaRPr lang="fr-CH" dirty="0"/>
          </a:p>
        </p:txBody>
      </p:sp>
    </p:spTree>
    <p:extLst>
      <p:ext uri="{BB962C8B-B14F-4D97-AF65-F5344CB8AC3E}">
        <p14:creationId xmlns:p14="http://schemas.microsoft.com/office/powerpoint/2010/main" val="2096118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123A217-B7CC-CFFB-B1DD-D2490D8FD8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H"/>
          </a:p>
        </p:txBody>
      </p:sp>
      <p:sp>
        <p:nvSpPr>
          <p:cNvPr id="3" name="Espace réservé du texte 2">
            <a:extLst>
              <a:ext uri="{FF2B5EF4-FFF2-40B4-BE49-F238E27FC236}">
                <a16:creationId xmlns:a16="http://schemas.microsoft.com/office/drawing/2014/main" id="{013C7CA6-AC61-6C24-3E71-FCA3477DB2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D3066D66-CE76-EF1E-EC6B-CD802BCAB3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A9C876-69C0-4ABF-B5F1-85D8586864CA}" type="datetimeFigureOut">
              <a:rPr lang="fr-CH" smtClean="0"/>
              <a:t>01.10.23</a:t>
            </a:fld>
            <a:endParaRPr lang="fr-CH" dirty="0"/>
          </a:p>
        </p:txBody>
      </p:sp>
      <p:sp>
        <p:nvSpPr>
          <p:cNvPr id="5" name="Espace réservé du pied de page 4">
            <a:extLst>
              <a:ext uri="{FF2B5EF4-FFF2-40B4-BE49-F238E27FC236}">
                <a16:creationId xmlns:a16="http://schemas.microsoft.com/office/drawing/2014/main" id="{858D5759-6B80-4794-84CD-4DB78F2851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dirty="0"/>
          </a:p>
        </p:txBody>
      </p:sp>
      <p:sp>
        <p:nvSpPr>
          <p:cNvPr id="6" name="Espace réservé du numéro de diapositive 5">
            <a:extLst>
              <a:ext uri="{FF2B5EF4-FFF2-40B4-BE49-F238E27FC236}">
                <a16:creationId xmlns:a16="http://schemas.microsoft.com/office/drawing/2014/main" id="{83ED0363-094D-060B-8939-9A5C25788A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FF7D24-83F3-4552-8DF0-D45F8EAF7FBC}" type="slidenum">
              <a:rPr lang="fr-CH" smtClean="0"/>
              <a:t>‹N°›</a:t>
            </a:fld>
            <a:endParaRPr lang="fr-CH" dirty="0"/>
          </a:p>
        </p:txBody>
      </p:sp>
    </p:spTree>
    <p:extLst>
      <p:ext uri="{BB962C8B-B14F-4D97-AF65-F5344CB8AC3E}">
        <p14:creationId xmlns:p14="http://schemas.microsoft.com/office/powerpoint/2010/main" val="212102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youtu.be/N_YBZy2Jgz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5.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www.wanimo.com/veterinaire/"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99D2C73-08B0-4F6B-A8E9-4651E6BDBE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68DB88C-7EF2-487C-85D1-848F61F13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plein air, ciel, nuage, eau&#10;&#10;Description générée automatiquement">
            <a:extLst>
              <a:ext uri="{FF2B5EF4-FFF2-40B4-BE49-F238E27FC236}">
                <a16:creationId xmlns:a16="http://schemas.microsoft.com/office/drawing/2014/main" id="{7C0BA742-ED42-1FF1-E761-3A71E38484E7}"/>
              </a:ext>
            </a:extLst>
          </p:cNvPr>
          <p:cNvPicPr>
            <a:picLocks noChangeAspect="1"/>
          </p:cNvPicPr>
          <p:nvPr/>
        </p:nvPicPr>
        <p:blipFill rotWithShape="1">
          <a:blip r:embed="rId2">
            <a:extLst>
              <a:ext uri="{28A0092B-C50C-407E-A947-70E740481C1C}">
                <a14:useLocalDpi xmlns:a14="http://schemas.microsoft.com/office/drawing/2010/main" val="0"/>
              </a:ext>
            </a:extLst>
          </a:blip>
          <a:srcRect l="21561" r="6117" b="-1"/>
          <a:stretch/>
        </p:blipFill>
        <p:spPr>
          <a:xfrm>
            <a:off x="643467" y="643467"/>
            <a:ext cx="5372099" cy="5571066"/>
          </a:xfrm>
          <a:prstGeom prst="rect">
            <a:avLst/>
          </a:prstGeom>
        </p:spPr>
      </p:pic>
      <p:pic>
        <p:nvPicPr>
          <p:cNvPr id="3" name="Image 2">
            <a:extLst>
              <a:ext uri="{FF2B5EF4-FFF2-40B4-BE49-F238E27FC236}">
                <a16:creationId xmlns:a16="http://schemas.microsoft.com/office/drawing/2014/main" id="{63131E74-DFE8-5056-E5E5-EF5A98EAAB74}"/>
              </a:ext>
            </a:extLst>
          </p:cNvPr>
          <p:cNvPicPr>
            <a:picLocks noChangeAspect="1"/>
          </p:cNvPicPr>
          <p:nvPr/>
        </p:nvPicPr>
        <p:blipFill rotWithShape="1">
          <a:blip r:embed="rId3"/>
          <a:srcRect l="30250" r="17196" b="-1"/>
          <a:stretch/>
        </p:blipFill>
        <p:spPr>
          <a:xfrm>
            <a:off x="6176432" y="643467"/>
            <a:ext cx="5372100" cy="5571066"/>
          </a:xfrm>
          <a:prstGeom prst="rect">
            <a:avLst/>
          </a:prstGeom>
        </p:spPr>
      </p:pic>
    </p:spTree>
    <p:extLst>
      <p:ext uri="{BB962C8B-B14F-4D97-AF65-F5344CB8AC3E}">
        <p14:creationId xmlns:p14="http://schemas.microsoft.com/office/powerpoint/2010/main" val="337650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28F7FC-2C13-3216-0331-7F70B9AA89BD}"/>
              </a:ext>
            </a:extLst>
          </p:cNvPr>
          <p:cNvSpPr>
            <a:spLocks noGrp="1"/>
          </p:cNvSpPr>
          <p:nvPr>
            <p:ph type="title"/>
          </p:nvPr>
        </p:nvSpPr>
        <p:spPr>
          <a:xfrm>
            <a:off x="640080" y="2074363"/>
            <a:ext cx="2752354" cy="2709275"/>
          </a:xfrm>
          <a:prstGeom prst="ellipse">
            <a:avLst/>
          </a:prstGeom>
          <a:solidFill>
            <a:schemeClr val="bg1">
              <a:lumMod val="85000"/>
            </a:schemeClr>
          </a:solidFill>
          <a:ln w="174625" cmpd="thinThick">
            <a:solidFill>
              <a:srgbClr val="262626"/>
            </a:solidFill>
          </a:ln>
        </p:spPr>
        <p:txBody>
          <a:bodyPr vert="horz" lIns="91440" tIns="45720" rIns="91440" bIns="45720" rtlCol="0" anchor="ctr">
            <a:normAutofit/>
          </a:bodyPr>
          <a:lstStyle/>
          <a:p>
            <a:pPr algn="ctr"/>
            <a:r>
              <a:rPr lang="en-US" sz="2000" kern="1200" dirty="0">
                <a:latin typeface="+mj-lt"/>
                <a:ea typeface="+mj-ea"/>
                <a:cs typeface="+mj-cs"/>
              </a:rPr>
              <a:t>Les obstacles</a:t>
            </a:r>
          </a:p>
        </p:txBody>
      </p:sp>
      <p:sp>
        <p:nvSpPr>
          <p:cNvPr id="4" name="ZoneTexte 3">
            <a:extLst>
              <a:ext uri="{FF2B5EF4-FFF2-40B4-BE49-F238E27FC236}">
                <a16:creationId xmlns:a16="http://schemas.microsoft.com/office/drawing/2014/main" id="{B7478E7E-D559-0EFD-0848-C4399A6A4410}"/>
              </a:ext>
            </a:extLst>
          </p:cNvPr>
          <p:cNvSpPr txBox="1"/>
          <p:nvPr/>
        </p:nvSpPr>
        <p:spPr>
          <a:xfrm>
            <a:off x="4365077" y="503423"/>
            <a:ext cx="6097314" cy="1200329"/>
          </a:xfrm>
          <a:prstGeom prst="rect">
            <a:avLst/>
          </a:prstGeom>
          <a:noFill/>
        </p:spPr>
        <p:txBody>
          <a:bodyPr wrap="square">
            <a:spAutoFit/>
          </a:bodyPr>
          <a:lstStyle/>
          <a:p>
            <a:r>
              <a:rPr lang="fr-FR" b="0" i="0" dirty="0">
                <a:solidFill>
                  <a:srgbClr val="202124"/>
                </a:solidFill>
                <a:effectLst/>
                <a:latin typeface="Google Sans"/>
              </a:rPr>
              <a:t>Devant la présence d’un nouvel obstacle (agility – ascenseur – grille au sol – escalier – Etc…, il est important de laisser le chien réfléchir par lui-même, puis encourager la progression et rester neutre fasse à l’inquiétude.</a:t>
            </a:r>
            <a:endParaRPr lang="fr-CH" dirty="0"/>
          </a:p>
        </p:txBody>
      </p:sp>
      <p:pic>
        <p:nvPicPr>
          <p:cNvPr id="7" name="Image 6">
            <a:extLst>
              <a:ext uri="{FF2B5EF4-FFF2-40B4-BE49-F238E27FC236}">
                <a16:creationId xmlns:a16="http://schemas.microsoft.com/office/drawing/2014/main" id="{09D459C5-E71B-080F-9C16-7534EB2AA513}"/>
              </a:ext>
            </a:extLst>
          </p:cNvPr>
          <p:cNvPicPr>
            <a:picLocks noChangeAspect="1"/>
          </p:cNvPicPr>
          <p:nvPr/>
        </p:nvPicPr>
        <p:blipFill>
          <a:blip r:embed="rId2"/>
          <a:stretch>
            <a:fillRect/>
          </a:stretch>
        </p:blipFill>
        <p:spPr>
          <a:xfrm>
            <a:off x="2310735" y="86116"/>
            <a:ext cx="1757164" cy="1480943"/>
          </a:xfrm>
          <a:prstGeom prst="rect">
            <a:avLst/>
          </a:prstGeom>
        </p:spPr>
      </p:pic>
      <p:pic>
        <p:nvPicPr>
          <p:cNvPr id="5" name="Image 4">
            <a:extLst>
              <a:ext uri="{FF2B5EF4-FFF2-40B4-BE49-F238E27FC236}">
                <a16:creationId xmlns:a16="http://schemas.microsoft.com/office/drawing/2014/main" id="{917889CE-1463-1686-8901-783F751202E8}"/>
              </a:ext>
            </a:extLst>
          </p:cNvPr>
          <p:cNvPicPr>
            <a:picLocks noChangeAspect="1"/>
          </p:cNvPicPr>
          <p:nvPr/>
        </p:nvPicPr>
        <p:blipFill>
          <a:blip r:embed="rId3"/>
          <a:stretch>
            <a:fillRect/>
          </a:stretch>
        </p:blipFill>
        <p:spPr>
          <a:xfrm>
            <a:off x="7274622" y="2376555"/>
            <a:ext cx="2165748" cy="1445279"/>
          </a:xfrm>
          <a:prstGeom prst="rect">
            <a:avLst/>
          </a:prstGeom>
        </p:spPr>
      </p:pic>
      <p:sp>
        <p:nvSpPr>
          <p:cNvPr id="8" name="Bulle narrative : ronde 7">
            <a:extLst>
              <a:ext uri="{FF2B5EF4-FFF2-40B4-BE49-F238E27FC236}">
                <a16:creationId xmlns:a16="http://schemas.microsoft.com/office/drawing/2014/main" id="{851E1A65-5D0A-39A3-02A0-781CCB1B9EE9}"/>
              </a:ext>
            </a:extLst>
          </p:cNvPr>
          <p:cNvSpPr/>
          <p:nvPr/>
        </p:nvSpPr>
        <p:spPr>
          <a:xfrm>
            <a:off x="9445422" y="1707668"/>
            <a:ext cx="2165747" cy="1216216"/>
          </a:xfrm>
          <a:prstGeom prst="wedgeEllipseCallout">
            <a:avLst>
              <a:gd name="adj1" fmla="val -60018"/>
              <a:gd name="adj2" fmla="val 616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J’y vais </a:t>
            </a:r>
          </a:p>
          <a:p>
            <a:pPr algn="ctr"/>
            <a:r>
              <a:rPr lang="fr-FR" dirty="0"/>
              <a:t>Vs</a:t>
            </a:r>
          </a:p>
          <a:p>
            <a:pPr algn="ctr"/>
            <a:r>
              <a:rPr lang="fr-FR" dirty="0"/>
              <a:t> je n’y vais pas</a:t>
            </a:r>
            <a:endParaRPr lang="fr-CH" dirty="0"/>
          </a:p>
        </p:txBody>
      </p:sp>
      <p:pic>
        <p:nvPicPr>
          <p:cNvPr id="14" name="Image 13">
            <a:extLst>
              <a:ext uri="{FF2B5EF4-FFF2-40B4-BE49-F238E27FC236}">
                <a16:creationId xmlns:a16="http://schemas.microsoft.com/office/drawing/2014/main" id="{4487D254-2A35-B3D1-D5E4-4250BC0CAB7E}"/>
              </a:ext>
            </a:extLst>
          </p:cNvPr>
          <p:cNvPicPr>
            <a:picLocks noChangeAspect="1"/>
          </p:cNvPicPr>
          <p:nvPr/>
        </p:nvPicPr>
        <p:blipFill>
          <a:blip r:embed="rId4"/>
          <a:stretch>
            <a:fillRect/>
          </a:stretch>
        </p:blipFill>
        <p:spPr>
          <a:xfrm flipH="1">
            <a:off x="6973223" y="4102876"/>
            <a:ext cx="1748949" cy="996571"/>
          </a:xfrm>
          <a:prstGeom prst="rect">
            <a:avLst/>
          </a:prstGeom>
        </p:spPr>
      </p:pic>
      <p:pic>
        <p:nvPicPr>
          <p:cNvPr id="17" name="Image 16">
            <a:extLst>
              <a:ext uri="{FF2B5EF4-FFF2-40B4-BE49-F238E27FC236}">
                <a16:creationId xmlns:a16="http://schemas.microsoft.com/office/drawing/2014/main" id="{D537661E-0A04-346E-A8E2-D05AA2AFFE85}"/>
              </a:ext>
            </a:extLst>
          </p:cNvPr>
          <p:cNvPicPr>
            <a:picLocks noChangeAspect="1"/>
          </p:cNvPicPr>
          <p:nvPr/>
        </p:nvPicPr>
        <p:blipFill>
          <a:blip r:embed="rId5"/>
          <a:stretch>
            <a:fillRect/>
          </a:stretch>
        </p:blipFill>
        <p:spPr>
          <a:xfrm>
            <a:off x="8930572" y="5010417"/>
            <a:ext cx="1952164" cy="1847583"/>
          </a:xfrm>
          <a:prstGeom prst="rect">
            <a:avLst/>
          </a:prstGeom>
        </p:spPr>
      </p:pic>
      <p:pic>
        <p:nvPicPr>
          <p:cNvPr id="21" name="Image 20">
            <a:extLst>
              <a:ext uri="{FF2B5EF4-FFF2-40B4-BE49-F238E27FC236}">
                <a16:creationId xmlns:a16="http://schemas.microsoft.com/office/drawing/2014/main" id="{EFADF235-699F-7C67-0615-A7C46DE2CAA7}"/>
              </a:ext>
            </a:extLst>
          </p:cNvPr>
          <p:cNvPicPr>
            <a:picLocks noChangeAspect="1"/>
          </p:cNvPicPr>
          <p:nvPr/>
        </p:nvPicPr>
        <p:blipFill>
          <a:blip r:embed="rId6"/>
          <a:stretch>
            <a:fillRect/>
          </a:stretch>
        </p:blipFill>
        <p:spPr>
          <a:xfrm>
            <a:off x="4473434" y="3760509"/>
            <a:ext cx="2629344" cy="1824899"/>
          </a:xfrm>
          <a:prstGeom prst="rect">
            <a:avLst/>
          </a:prstGeom>
        </p:spPr>
      </p:pic>
      <p:sp>
        <p:nvSpPr>
          <p:cNvPr id="22" name="Bulle narrative : ronde 21">
            <a:extLst>
              <a:ext uri="{FF2B5EF4-FFF2-40B4-BE49-F238E27FC236}">
                <a16:creationId xmlns:a16="http://schemas.microsoft.com/office/drawing/2014/main" id="{28B4FB80-DFDD-A539-324C-767D064D71C8}"/>
              </a:ext>
            </a:extLst>
          </p:cNvPr>
          <p:cNvSpPr/>
          <p:nvPr/>
        </p:nvSpPr>
        <p:spPr>
          <a:xfrm flipH="1">
            <a:off x="3460374" y="3099195"/>
            <a:ext cx="1893455" cy="1330942"/>
          </a:xfrm>
          <a:prstGeom prst="wedgeEllipseCallout">
            <a:avLst>
              <a:gd name="adj1" fmla="val -60018"/>
              <a:gd name="adj2" fmla="val 616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Tu peux le faire !</a:t>
            </a:r>
            <a:endParaRPr lang="fr-CH" dirty="0"/>
          </a:p>
        </p:txBody>
      </p:sp>
      <p:pic>
        <p:nvPicPr>
          <p:cNvPr id="23" name="Image 22">
            <a:extLst>
              <a:ext uri="{FF2B5EF4-FFF2-40B4-BE49-F238E27FC236}">
                <a16:creationId xmlns:a16="http://schemas.microsoft.com/office/drawing/2014/main" id="{A7D38F02-CE3D-6A85-5BDB-6605893E1327}"/>
              </a:ext>
            </a:extLst>
          </p:cNvPr>
          <p:cNvPicPr>
            <a:picLocks noChangeAspect="1"/>
          </p:cNvPicPr>
          <p:nvPr/>
        </p:nvPicPr>
        <p:blipFill>
          <a:blip r:embed="rId7"/>
          <a:stretch>
            <a:fillRect/>
          </a:stretch>
        </p:blipFill>
        <p:spPr>
          <a:xfrm rot="19509062">
            <a:off x="2145969" y="4739714"/>
            <a:ext cx="2230919" cy="1395030"/>
          </a:xfrm>
          <a:prstGeom prst="rect">
            <a:avLst/>
          </a:prstGeom>
        </p:spPr>
      </p:pic>
      <p:sp>
        <p:nvSpPr>
          <p:cNvPr id="24" name="ZoneTexte 23">
            <a:extLst>
              <a:ext uri="{FF2B5EF4-FFF2-40B4-BE49-F238E27FC236}">
                <a16:creationId xmlns:a16="http://schemas.microsoft.com/office/drawing/2014/main" id="{9584917E-D04C-9497-BB8A-450B53031A9A}"/>
              </a:ext>
            </a:extLst>
          </p:cNvPr>
          <p:cNvSpPr txBox="1"/>
          <p:nvPr/>
        </p:nvSpPr>
        <p:spPr>
          <a:xfrm>
            <a:off x="3220046" y="5958857"/>
            <a:ext cx="3935996" cy="369332"/>
          </a:xfrm>
          <a:prstGeom prst="rect">
            <a:avLst/>
          </a:prstGeom>
          <a:noFill/>
        </p:spPr>
        <p:txBody>
          <a:bodyPr wrap="square">
            <a:spAutoFit/>
          </a:bodyPr>
          <a:lstStyle/>
          <a:p>
            <a:r>
              <a:rPr lang="fr-FR" b="0" i="0" dirty="0">
                <a:solidFill>
                  <a:srgbClr val="202124"/>
                </a:solidFill>
                <a:effectLst/>
                <a:latin typeface="Google Sans"/>
              </a:rPr>
              <a:t>Ne pas oublier d’appliquer la règle DDD.</a:t>
            </a:r>
            <a:endParaRPr lang="fr-CH" dirty="0"/>
          </a:p>
        </p:txBody>
      </p:sp>
    </p:spTree>
    <p:extLst>
      <p:ext uri="{BB962C8B-B14F-4D97-AF65-F5344CB8AC3E}">
        <p14:creationId xmlns:p14="http://schemas.microsoft.com/office/powerpoint/2010/main" val="586974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28F7FC-2C13-3216-0331-7F70B9AA89BD}"/>
              </a:ext>
            </a:extLst>
          </p:cNvPr>
          <p:cNvSpPr>
            <a:spLocks noGrp="1"/>
          </p:cNvSpPr>
          <p:nvPr>
            <p:ph type="title"/>
          </p:nvPr>
        </p:nvSpPr>
        <p:spPr>
          <a:xfrm>
            <a:off x="640080" y="2074363"/>
            <a:ext cx="2752354" cy="2709275"/>
          </a:xfrm>
          <a:prstGeom prst="ellipse">
            <a:avLst/>
          </a:prstGeom>
          <a:solidFill>
            <a:schemeClr val="bg1">
              <a:lumMod val="85000"/>
            </a:schemeClr>
          </a:solidFill>
          <a:ln w="174625" cmpd="thinThick">
            <a:solidFill>
              <a:srgbClr val="262626"/>
            </a:solidFill>
          </a:ln>
        </p:spPr>
        <p:txBody>
          <a:bodyPr vert="horz" lIns="91440" tIns="45720" rIns="91440" bIns="45720" rtlCol="0" anchor="ctr">
            <a:normAutofit/>
          </a:bodyPr>
          <a:lstStyle/>
          <a:p>
            <a:pPr algn="ctr"/>
            <a:r>
              <a:rPr lang="fr-CH" sz="2000" dirty="0"/>
              <a:t>Initiation à la marche au pied</a:t>
            </a:r>
            <a:br>
              <a:rPr lang="fr-FR" sz="1000" dirty="0"/>
            </a:br>
            <a:endParaRPr lang="en-US" sz="2000" kern="1200" dirty="0">
              <a:latin typeface="+mj-lt"/>
              <a:ea typeface="+mj-ea"/>
              <a:cs typeface="+mj-cs"/>
            </a:endParaRPr>
          </a:p>
        </p:txBody>
      </p:sp>
      <p:sp>
        <p:nvSpPr>
          <p:cNvPr id="4" name="ZoneTexte 3">
            <a:extLst>
              <a:ext uri="{FF2B5EF4-FFF2-40B4-BE49-F238E27FC236}">
                <a16:creationId xmlns:a16="http://schemas.microsoft.com/office/drawing/2014/main" id="{24237ABB-C44F-E16A-7577-2F5F0AAAF14B}"/>
              </a:ext>
            </a:extLst>
          </p:cNvPr>
          <p:cNvSpPr txBox="1"/>
          <p:nvPr/>
        </p:nvSpPr>
        <p:spPr>
          <a:xfrm>
            <a:off x="3890499" y="742060"/>
            <a:ext cx="7804255" cy="646331"/>
          </a:xfrm>
          <a:prstGeom prst="rect">
            <a:avLst/>
          </a:prstGeom>
          <a:noFill/>
        </p:spPr>
        <p:txBody>
          <a:bodyPr wrap="square">
            <a:spAutoFit/>
          </a:bodyPr>
          <a:lstStyle/>
          <a:p>
            <a:r>
              <a:rPr lang="fr-FR" dirty="0"/>
              <a:t>L’entrainement à la marche au pied doit se faire dans le jeu, la joie avec dynamisme, avec un renforcement par récompense.</a:t>
            </a:r>
          </a:p>
        </p:txBody>
      </p:sp>
      <p:sp>
        <p:nvSpPr>
          <p:cNvPr id="3" name="ZoneTexte 2">
            <a:extLst>
              <a:ext uri="{FF2B5EF4-FFF2-40B4-BE49-F238E27FC236}">
                <a16:creationId xmlns:a16="http://schemas.microsoft.com/office/drawing/2014/main" id="{B2D36F04-4392-04FA-0473-7A6CDAA7EEF9}"/>
              </a:ext>
            </a:extLst>
          </p:cNvPr>
          <p:cNvSpPr txBox="1"/>
          <p:nvPr/>
        </p:nvSpPr>
        <p:spPr>
          <a:xfrm>
            <a:off x="3597980" y="2222783"/>
            <a:ext cx="7804255" cy="2585323"/>
          </a:xfrm>
          <a:prstGeom prst="rect">
            <a:avLst/>
          </a:prstGeom>
          <a:noFill/>
        </p:spPr>
        <p:txBody>
          <a:bodyPr wrap="square">
            <a:spAutoFit/>
          </a:bodyPr>
          <a:lstStyle/>
          <a:p>
            <a:endParaRPr lang="fr-FR" dirty="0"/>
          </a:p>
          <a:p>
            <a:r>
              <a:rPr lang="fr-FR" dirty="0"/>
              <a:t>Vous trouvez dans cette vidéo de Robert Cabral, une approche ludique pour renforcer le lien tout en exerçant les postions de base et la marche au pied. Dans un deuxième temps l’appât (nourriture) est retiré pour être remplacé par le jouet.</a:t>
            </a:r>
          </a:p>
          <a:p>
            <a:endParaRPr lang="fr-FR" dirty="0"/>
          </a:p>
          <a:p>
            <a:r>
              <a:rPr lang="fr-FR" dirty="0">
                <a:hlinkClick r:id="rId2"/>
              </a:rPr>
              <a:t>https://youtu.be/N_YBZy2Jgzs</a:t>
            </a:r>
            <a:endParaRPr lang="fr-FR" dirty="0"/>
          </a:p>
          <a:p>
            <a:endParaRPr lang="fr-FR" dirty="0"/>
          </a:p>
          <a:p>
            <a:endParaRPr lang="fr-FR" dirty="0"/>
          </a:p>
          <a:p>
            <a:pPr algn="ctr"/>
            <a:endParaRPr lang="fr-FR" dirty="0"/>
          </a:p>
        </p:txBody>
      </p:sp>
      <p:pic>
        <p:nvPicPr>
          <p:cNvPr id="5" name="Image 4">
            <a:extLst>
              <a:ext uri="{FF2B5EF4-FFF2-40B4-BE49-F238E27FC236}">
                <a16:creationId xmlns:a16="http://schemas.microsoft.com/office/drawing/2014/main" id="{F9E2C077-E087-89AB-9D63-B2AB42A8B57A}"/>
              </a:ext>
            </a:extLst>
          </p:cNvPr>
          <p:cNvPicPr>
            <a:picLocks noChangeAspect="1"/>
          </p:cNvPicPr>
          <p:nvPr/>
        </p:nvPicPr>
        <p:blipFill>
          <a:blip r:embed="rId3"/>
          <a:stretch>
            <a:fillRect/>
          </a:stretch>
        </p:blipFill>
        <p:spPr>
          <a:xfrm>
            <a:off x="2073446" y="235585"/>
            <a:ext cx="1757164" cy="1480943"/>
          </a:xfrm>
          <a:prstGeom prst="rect">
            <a:avLst/>
          </a:prstGeom>
        </p:spPr>
      </p:pic>
    </p:spTree>
    <p:extLst>
      <p:ext uri="{BB962C8B-B14F-4D97-AF65-F5344CB8AC3E}">
        <p14:creationId xmlns:p14="http://schemas.microsoft.com/office/powerpoint/2010/main" val="2283650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28F7FC-2C13-3216-0331-7F70B9AA89BD}"/>
              </a:ext>
            </a:extLst>
          </p:cNvPr>
          <p:cNvSpPr>
            <a:spLocks noGrp="1"/>
          </p:cNvSpPr>
          <p:nvPr>
            <p:ph type="title"/>
          </p:nvPr>
        </p:nvSpPr>
        <p:spPr>
          <a:xfrm>
            <a:off x="640080" y="2074363"/>
            <a:ext cx="2752354" cy="2709275"/>
          </a:xfrm>
          <a:prstGeom prst="ellipse">
            <a:avLst/>
          </a:prstGeom>
          <a:solidFill>
            <a:schemeClr val="bg1">
              <a:lumMod val="85000"/>
            </a:schemeClr>
          </a:solidFill>
          <a:ln w="174625" cmpd="thinThick">
            <a:solidFill>
              <a:srgbClr val="262626"/>
            </a:solidFill>
          </a:ln>
        </p:spPr>
        <p:txBody>
          <a:bodyPr vert="horz" lIns="91440" tIns="45720" rIns="91440" bIns="45720" rtlCol="0" anchor="ctr">
            <a:normAutofit/>
          </a:bodyPr>
          <a:lstStyle/>
          <a:p>
            <a:pPr algn="ctr"/>
            <a:r>
              <a:rPr lang="fr-CH" sz="2000" dirty="0"/>
              <a:t>Initiation au départ marche au pied jambe «Forte»</a:t>
            </a:r>
            <a:br>
              <a:rPr lang="fr-CH" sz="1000" dirty="0"/>
            </a:br>
            <a:endParaRPr lang="en-US" sz="2000" kern="1200" dirty="0">
              <a:latin typeface="+mj-lt"/>
              <a:ea typeface="+mj-ea"/>
              <a:cs typeface="+mj-cs"/>
            </a:endParaRPr>
          </a:p>
        </p:txBody>
      </p:sp>
      <p:sp>
        <p:nvSpPr>
          <p:cNvPr id="4" name="ZoneTexte 3">
            <a:extLst>
              <a:ext uri="{FF2B5EF4-FFF2-40B4-BE49-F238E27FC236}">
                <a16:creationId xmlns:a16="http://schemas.microsoft.com/office/drawing/2014/main" id="{24237ABB-C44F-E16A-7577-2F5F0AAAF14B}"/>
              </a:ext>
            </a:extLst>
          </p:cNvPr>
          <p:cNvSpPr txBox="1"/>
          <p:nvPr/>
        </p:nvSpPr>
        <p:spPr>
          <a:xfrm>
            <a:off x="4221975" y="279126"/>
            <a:ext cx="7804255" cy="1477328"/>
          </a:xfrm>
          <a:prstGeom prst="rect">
            <a:avLst/>
          </a:prstGeom>
          <a:noFill/>
        </p:spPr>
        <p:txBody>
          <a:bodyPr wrap="square">
            <a:spAutoFit/>
          </a:bodyPr>
          <a:lstStyle/>
          <a:p>
            <a:r>
              <a:rPr lang="fr-FR" dirty="0"/>
              <a:t>La jambe « Forte » = côté chien</a:t>
            </a:r>
          </a:p>
          <a:p>
            <a:r>
              <a:rPr lang="fr-FR" dirty="0"/>
              <a:t>La jambe « Faible » = opposée au chien</a:t>
            </a:r>
          </a:p>
          <a:p>
            <a:endParaRPr lang="fr-FR" dirty="0"/>
          </a:p>
          <a:p>
            <a:r>
              <a:rPr lang="fr-FR" dirty="0"/>
              <a:t>Pour démarrer l’exercice, il est utile voir indispensable que le chien connaisse et tienne la position « Assis » à côté de son guide.</a:t>
            </a:r>
          </a:p>
        </p:txBody>
      </p:sp>
      <p:pic>
        <p:nvPicPr>
          <p:cNvPr id="3" name="Image 2">
            <a:extLst>
              <a:ext uri="{FF2B5EF4-FFF2-40B4-BE49-F238E27FC236}">
                <a16:creationId xmlns:a16="http://schemas.microsoft.com/office/drawing/2014/main" id="{EA307CBE-B200-2521-FB92-FEB6CE1EC27B}"/>
              </a:ext>
            </a:extLst>
          </p:cNvPr>
          <p:cNvPicPr>
            <a:picLocks noChangeAspect="1"/>
          </p:cNvPicPr>
          <p:nvPr/>
        </p:nvPicPr>
        <p:blipFill>
          <a:blip r:embed="rId2"/>
          <a:stretch>
            <a:fillRect/>
          </a:stretch>
        </p:blipFill>
        <p:spPr>
          <a:xfrm>
            <a:off x="2310735" y="86116"/>
            <a:ext cx="1757164" cy="1480943"/>
          </a:xfrm>
          <a:prstGeom prst="rect">
            <a:avLst/>
          </a:prstGeom>
        </p:spPr>
      </p:pic>
      <p:sp>
        <p:nvSpPr>
          <p:cNvPr id="5" name="ZoneTexte 4">
            <a:extLst>
              <a:ext uri="{FF2B5EF4-FFF2-40B4-BE49-F238E27FC236}">
                <a16:creationId xmlns:a16="http://schemas.microsoft.com/office/drawing/2014/main" id="{ED744D02-06BF-A842-5505-2E569F0DE10A}"/>
              </a:ext>
            </a:extLst>
          </p:cNvPr>
          <p:cNvSpPr txBox="1"/>
          <p:nvPr/>
        </p:nvSpPr>
        <p:spPr>
          <a:xfrm>
            <a:off x="4067899" y="2503306"/>
            <a:ext cx="7804255" cy="3139321"/>
          </a:xfrm>
          <a:prstGeom prst="rect">
            <a:avLst/>
          </a:prstGeom>
          <a:noFill/>
        </p:spPr>
        <p:txBody>
          <a:bodyPr wrap="square">
            <a:spAutoFit/>
          </a:bodyPr>
          <a:lstStyle/>
          <a:p>
            <a:r>
              <a:rPr lang="fr-FR" dirty="0"/>
              <a:t>Exercice:</a:t>
            </a:r>
          </a:p>
          <a:p>
            <a:pPr marL="285750" indent="336550">
              <a:buFont typeface="Wingdings" panose="05000000000000000000" pitchFamily="2" charset="2"/>
              <a:buChar char="Ø"/>
            </a:pPr>
            <a:r>
              <a:rPr lang="fr-FR" dirty="0"/>
              <a:t>Demander la position « Assis »</a:t>
            </a:r>
          </a:p>
          <a:p>
            <a:pPr marL="285750" indent="336550" defTabSz="622300">
              <a:buFont typeface="Wingdings" panose="05000000000000000000" pitchFamily="2" charset="2"/>
              <a:buChar char="Ø"/>
            </a:pPr>
            <a:r>
              <a:rPr lang="fr-FR" dirty="0"/>
              <a:t>Demander l’attention du chien (ne pas continuer si le regard du chien n’est 	pas en direction de vos yeux).</a:t>
            </a:r>
          </a:p>
          <a:p>
            <a:pPr marL="285750" indent="336550" defTabSz="622300">
              <a:buFont typeface="Wingdings" panose="05000000000000000000" pitchFamily="2" charset="2"/>
              <a:buChar char="Ø"/>
            </a:pPr>
            <a:r>
              <a:rPr lang="fr-FR" dirty="0"/>
              <a:t>Simultanément, donner l’ordre « Au pied » et avancer d’un pas votre 	jambe « Forte », le chien doit avancer en même temps.</a:t>
            </a:r>
          </a:p>
          <a:p>
            <a:pPr marL="285750" indent="336550" defTabSz="622300">
              <a:buFont typeface="Wingdings" panose="05000000000000000000" pitchFamily="2" charset="2"/>
              <a:buChar char="Ø"/>
            </a:pPr>
            <a:r>
              <a:rPr lang="fr-FR" dirty="0"/>
              <a:t>Arrêter vous pieds joints</a:t>
            </a:r>
          </a:p>
          <a:p>
            <a:pPr marL="285750" indent="336550" defTabSz="622300">
              <a:buFont typeface="Wingdings" panose="05000000000000000000" pitchFamily="2" charset="2"/>
              <a:buChar char="Ø"/>
            </a:pPr>
            <a:r>
              <a:rPr lang="fr-FR" dirty="0"/>
              <a:t>Demander la position « Assis »</a:t>
            </a:r>
          </a:p>
          <a:p>
            <a:pPr marL="285750" indent="336550" defTabSz="622300">
              <a:buFont typeface="Wingdings" panose="05000000000000000000" pitchFamily="2" charset="2"/>
              <a:buChar char="Ø"/>
            </a:pPr>
            <a:r>
              <a:rPr lang="fr-FR" dirty="0"/>
              <a:t>Demander l’attention du chien</a:t>
            </a:r>
          </a:p>
          <a:p>
            <a:pPr marL="285750" indent="336550" defTabSz="622300">
              <a:buFont typeface="Wingdings" panose="05000000000000000000" pitchFamily="2" charset="2"/>
              <a:buChar char="Ø"/>
            </a:pPr>
            <a:r>
              <a:rPr lang="fr-FR" dirty="0"/>
              <a:t>Récompenser avec le jeu</a:t>
            </a:r>
          </a:p>
          <a:p>
            <a:r>
              <a:rPr lang="fr-FR" dirty="0"/>
              <a:t> </a:t>
            </a:r>
          </a:p>
        </p:txBody>
      </p:sp>
      <p:pic>
        <p:nvPicPr>
          <p:cNvPr id="6" name="Image 5">
            <a:extLst>
              <a:ext uri="{FF2B5EF4-FFF2-40B4-BE49-F238E27FC236}">
                <a16:creationId xmlns:a16="http://schemas.microsoft.com/office/drawing/2014/main" id="{8C18D2F4-7422-0FF6-6E48-E284A824DB04}"/>
              </a:ext>
            </a:extLst>
          </p:cNvPr>
          <p:cNvPicPr>
            <a:picLocks noChangeAspect="1"/>
          </p:cNvPicPr>
          <p:nvPr/>
        </p:nvPicPr>
        <p:blipFill>
          <a:blip r:embed="rId3"/>
          <a:stretch>
            <a:fillRect/>
          </a:stretch>
        </p:blipFill>
        <p:spPr>
          <a:xfrm flipH="1">
            <a:off x="7951802" y="4367026"/>
            <a:ext cx="621083" cy="2269345"/>
          </a:xfrm>
          <a:prstGeom prst="rect">
            <a:avLst/>
          </a:prstGeom>
        </p:spPr>
      </p:pic>
      <p:pic>
        <p:nvPicPr>
          <p:cNvPr id="7" name="Image 6">
            <a:extLst>
              <a:ext uri="{FF2B5EF4-FFF2-40B4-BE49-F238E27FC236}">
                <a16:creationId xmlns:a16="http://schemas.microsoft.com/office/drawing/2014/main" id="{6B66C56D-3509-4455-CE72-EAE88140718F}"/>
              </a:ext>
            </a:extLst>
          </p:cNvPr>
          <p:cNvPicPr>
            <a:picLocks noChangeAspect="1"/>
          </p:cNvPicPr>
          <p:nvPr/>
        </p:nvPicPr>
        <p:blipFill>
          <a:blip r:embed="rId4"/>
          <a:stretch>
            <a:fillRect/>
          </a:stretch>
        </p:blipFill>
        <p:spPr>
          <a:xfrm flipH="1">
            <a:off x="7541000" y="5642627"/>
            <a:ext cx="1031885" cy="1040781"/>
          </a:xfrm>
          <a:prstGeom prst="rect">
            <a:avLst/>
          </a:prstGeom>
        </p:spPr>
      </p:pic>
      <p:pic>
        <p:nvPicPr>
          <p:cNvPr id="10" name="Image 9">
            <a:extLst>
              <a:ext uri="{FF2B5EF4-FFF2-40B4-BE49-F238E27FC236}">
                <a16:creationId xmlns:a16="http://schemas.microsoft.com/office/drawing/2014/main" id="{E6CB4C2E-09A0-75FA-6DF5-5DDD2D3EB0E5}"/>
              </a:ext>
            </a:extLst>
          </p:cNvPr>
          <p:cNvPicPr>
            <a:picLocks noChangeAspect="1"/>
          </p:cNvPicPr>
          <p:nvPr/>
        </p:nvPicPr>
        <p:blipFill>
          <a:blip r:embed="rId5"/>
          <a:stretch>
            <a:fillRect/>
          </a:stretch>
        </p:blipFill>
        <p:spPr>
          <a:xfrm>
            <a:off x="9662169" y="4295725"/>
            <a:ext cx="912112" cy="2283149"/>
          </a:xfrm>
          <a:prstGeom prst="rect">
            <a:avLst/>
          </a:prstGeom>
        </p:spPr>
      </p:pic>
      <p:pic>
        <p:nvPicPr>
          <p:cNvPr id="12" name="Image 11">
            <a:extLst>
              <a:ext uri="{FF2B5EF4-FFF2-40B4-BE49-F238E27FC236}">
                <a16:creationId xmlns:a16="http://schemas.microsoft.com/office/drawing/2014/main" id="{74DAAA3B-55D3-18A2-454A-AF52C2C10248}"/>
              </a:ext>
            </a:extLst>
          </p:cNvPr>
          <p:cNvPicPr>
            <a:picLocks noChangeAspect="1"/>
          </p:cNvPicPr>
          <p:nvPr/>
        </p:nvPicPr>
        <p:blipFill>
          <a:blip r:embed="rId3"/>
          <a:stretch>
            <a:fillRect/>
          </a:stretch>
        </p:blipFill>
        <p:spPr>
          <a:xfrm flipH="1">
            <a:off x="11145396" y="4367026"/>
            <a:ext cx="621083" cy="2269345"/>
          </a:xfrm>
          <a:prstGeom prst="rect">
            <a:avLst/>
          </a:prstGeom>
        </p:spPr>
      </p:pic>
      <p:pic>
        <p:nvPicPr>
          <p:cNvPr id="13" name="Image 12">
            <a:extLst>
              <a:ext uri="{FF2B5EF4-FFF2-40B4-BE49-F238E27FC236}">
                <a16:creationId xmlns:a16="http://schemas.microsoft.com/office/drawing/2014/main" id="{0350772C-FE20-7388-1BE5-125FFBA591FF}"/>
              </a:ext>
            </a:extLst>
          </p:cNvPr>
          <p:cNvPicPr>
            <a:picLocks noChangeAspect="1"/>
          </p:cNvPicPr>
          <p:nvPr/>
        </p:nvPicPr>
        <p:blipFill>
          <a:blip r:embed="rId4"/>
          <a:stretch>
            <a:fillRect/>
          </a:stretch>
        </p:blipFill>
        <p:spPr>
          <a:xfrm flipH="1">
            <a:off x="10802652" y="5638596"/>
            <a:ext cx="1031885" cy="1040781"/>
          </a:xfrm>
          <a:prstGeom prst="rect">
            <a:avLst/>
          </a:prstGeom>
        </p:spPr>
      </p:pic>
      <p:pic>
        <p:nvPicPr>
          <p:cNvPr id="14" name="Image 13">
            <a:extLst>
              <a:ext uri="{FF2B5EF4-FFF2-40B4-BE49-F238E27FC236}">
                <a16:creationId xmlns:a16="http://schemas.microsoft.com/office/drawing/2014/main" id="{1F9815A1-AFC0-E303-47E6-7CE43CE8089E}"/>
              </a:ext>
            </a:extLst>
          </p:cNvPr>
          <p:cNvPicPr>
            <a:picLocks noChangeAspect="1"/>
          </p:cNvPicPr>
          <p:nvPr/>
        </p:nvPicPr>
        <p:blipFill rotWithShape="1">
          <a:blip r:embed="rId6"/>
          <a:srcRect t="27992" r="3995" b="4034"/>
          <a:stretch/>
        </p:blipFill>
        <p:spPr>
          <a:xfrm>
            <a:off x="8888408" y="5596577"/>
            <a:ext cx="1319152" cy="933991"/>
          </a:xfrm>
          <a:prstGeom prst="rect">
            <a:avLst/>
          </a:prstGeom>
        </p:spPr>
      </p:pic>
    </p:spTree>
    <p:extLst>
      <p:ext uri="{BB962C8B-B14F-4D97-AF65-F5344CB8AC3E}">
        <p14:creationId xmlns:p14="http://schemas.microsoft.com/office/powerpoint/2010/main" val="1448978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28F7FC-2C13-3216-0331-7F70B9AA89BD}"/>
              </a:ext>
            </a:extLst>
          </p:cNvPr>
          <p:cNvSpPr>
            <a:spLocks noGrp="1"/>
          </p:cNvSpPr>
          <p:nvPr>
            <p:ph type="title"/>
          </p:nvPr>
        </p:nvSpPr>
        <p:spPr>
          <a:xfrm>
            <a:off x="640080" y="2074363"/>
            <a:ext cx="2752354" cy="2709275"/>
          </a:xfrm>
          <a:prstGeom prst="ellipse">
            <a:avLst/>
          </a:prstGeom>
          <a:solidFill>
            <a:schemeClr val="bg1">
              <a:lumMod val="85000"/>
            </a:schemeClr>
          </a:solidFill>
          <a:ln w="174625" cmpd="thinThick">
            <a:solidFill>
              <a:srgbClr val="262626"/>
            </a:solidFill>
          </a:ln>
        </p:spPr>
        <p:txBody>
          <a:bodyPr vert="horz" lIns="91440" tIns="45720" rIns="91440" bIns="45720" rtlCol="0" anchor="ctr">
            <a:normAutofit/>
          </a:bodyPr>
          <a:lstStyle/>
          <a:p>
            <a:pPr algn="ctr"/>
            <a:r>
              <a:rPr lang="fr-CH" sz="2000" dirty="0"/>
              <a:t>Initiation au départ marche au pied jambe «Faible»</a:t>
            </a:r>
            <a:endParaRPr lang="en-US" sz="2000" kern="1200" dirty="0">
              <a:latin typeface="+mj-lt"/>
              <a:ea typeface="+mj-ea"/>
              <a:cs typeface="+mj-cs"/>
            </a:endParaRPr>
          </a:p>
        </p:txBody>
      </p:sp>
      <p:sp>
        <p:nvSpPr>
          <p:cNvPr id="4" name="ZoneTexte 3">
            <a:extLst>
              <a:ext uri="{FF2B5EF4-FFF2-40B4-BE49-F238E27FC236}">
                <a16:creationId xmlns:a16="http://schemas.microsoft.com/office/drawing/2014/main" id="{24237ABB-C44F-E16A-7577-2F5F0AAAF14B}"/>
              </a:ext>
            </a:extLst>
          </p:cNvPr>
          <p:cNvSpPr txBox="1"/>
          <p:nvPr/>
        </p:nvSpPr>
        <p:spPr>
          <a:xfrm>
            <a:off x="4147834" y="503421"/>
            <a:ext cx="7804255" cy="646331"/>
          </a:xfrm>
          <a:prstGeom prst="rect">
            <a:avLst/>
          </a:prstGeom>
          <a:noFill/>
        </p:spPr>
        <p:txBody>
          <a:bodyPr wrap="square">
            <a:spAutoFit/>
          </a:bodyPr>
          <a:lstStyle/>
          <a:p>
            <a:r>
              <a:rPr lang="fr-FR" dirty="0"/>
              <a:t>Le but de l’exercice est que le chien ne doit pas bouger lorsque que le guide avance la jambe « Faible ».</a:t>
            </a:r>
          </a:p>
        </p:txBody>
      </p:sp>
      <p:pic>
        <p:nvPicPr>
          <p:cNvPr id="3" name="Image 2">
            <a:extLst>
              <a:ext uri="{FF2B5EF4-FFF2-40B4-BE49-F238E27FC236}">
                <a16:creationId xmlns:a16="http://schemas.microsoft.com/office/drawing/2014/main" id="{EA307CBE-B200-2521-FB92-FEB6CE1EC27B}"/>
              </a:ext>
            </a:extLst>
          </p:cNvPr>
          <p:cNvPicPr>
            <a:picLocks noChangeAspect="1"/>
          </p:cNvPicPr>
          <p:nvPr/>
        </p:nvPicPr>
        <p:blipFill>
          <a:blip r:embed="rId2"/>
          <a:stretch>
            <a:fillRect/>
          </a:stretch>
        </p:blipFill>
        <p:spPr>
          <a:xfrm>
            <a:off x="2310735" y="86116"/>
            <a:ext cx="1757164" cy="1480943"/>
          </a:xfrm>
          <a:prstGeom prst="rect">
            <a:avLst/>
          </a:prstGeom>
        </p:spPr>
      </p:pic>
      <p:sp>
        <p:nvSpPr>
          <p:cNvPr id="7" name="ZoneTexte 6">
            <a:extLst>
              <a:ext uri="{FF2B5EF4-FFF2-40B4-BE49-F238E27FC236}">
                <a16:creationId xmlns:a16="http://schemas.microsoft.com/office/drawing/2014/main" id="{AD14C854-0DBD-79AF-1DC3-8C674A1DD23A}"/>
              </a:ext>
            </a:extLst>
          </p:cNvPr>
          <p:cNvSpPr txBox="1"/>
          <p:nvPr/>
        </p:nvSpPr>
        <p:spPr>
          <a:xfrm>
            <a:off x="4067899" y="1871180"/>
            <a:ext cx="6525960" cy="2862322"/>
          </a:xfrm>
          <a:prstGeom prst="rect">
            <a:avLst/>
          </a:prstGeom>
          <a:noFill/>
        </p:spPr>
        <p:txBody>
          <a:bodyPr wrap="square">
            <a:spAutoFit/>
          </a:bodyPr>
          <a:lstStyle/>
          <a:p>
            <a:r>
              <a:rPr lang="fr-FR" dirty="0"/>
              <a:t>Exercice:</a:t>
            </a:r>
          </a:p>
          <a:p>
            <a:pPr marL="285750" indent="336550">
              <a:buFont typeface="Wingdings" panose="05000000000000000000" pitchFamily="2" charset="2"/>
              <a:buChar char="Ø"/>
            </a:pPr>
            <a:r>
              <a:rPr lang="fr-FR" dirty="0"/>
              <a:t>Demander la position « Assis »</a:t>
            </a:r>
          </a:p>
          <a:p>
            <a:pPr marL="285750" indent="336550" defTabSz="622300">
              <a:buFont typeface="Wingdings" panose="05000000000000000000" pitchFamily="2" charset="2"/>
              <a:buChar char="Ø"/>
            </a:pPr>
            <a:r>
              <a:rPr lang="fr-FR" dirty="0"/>
              <a:t>Demander l’attention du chien (ne pas continuer si le regard 	du chien n’est pas en direction de vos yeux).</a:t>
            </a:r>
          </a:p>
          <a:p>
            <a:pPr marL="285750" indent="336550" defTabSz="622300">
              <a:buFont typeface="Wingdings" panose="05000000000000000000" pitchFamily="2" charset="2"/>
              <a:buChar char="Ø"/>
            </a:pPr>
            <a:r>
              <a:rPr lang="fr-FR" dirty="0"/>
              <a:t>Avancer la jambe « Faible» puis la faire reculer sans donner 	d’ordre. Le chien ne doit pas bouger de sa position initiale 	« Assis »</a:t>
            </a:r>
          </a:p>
          <a:p>
            <a:pPr marL="285750" indent="336550" defTabSz="622300">
              <a:buFont typeface="Wingdings" panose="05000000000000000000" pitchFamily="2" charset="2"/>
              <a:buChar char="Ø"/>
            </a:pPr>
            <a:r>
              <a:rPr lang="fr-FR" dirty="0"/>
              <a:t>Demander l’attention du chien</a:t>
            </a:r>
          </a:p>
          <a:p>
            <a:pPr marL="285750" indent="336550" defTabSz="622300">
              <a:buFont typeface="Wingdings" panose="05000000000000000000" pitchFamily="2" charset="2"/>
              <a:buChar char="Ø"/>
            </a:pPr>
            <a:r>
              <a:rPr lang="fr-FR" dirty="0"/>
              <a:t>Récompenser avec le jeu</a:t>
            </a:r>
          </a:p>
          <a:p>
            <a:r>
              <a:rPr lang="fr-FR" dirty="0"/>
              <a:t> </a:t>
            </a:r>
            <a:endParaRPr lang="fr-CH" dirty="0"/>
          </a:p>
        </p:txBody>
      </p:sp>
      <p:pic>
        <p:nvPicPr>
          <p:cNvPr id="13" name="Image 12">
            <a:extLst>
              <a:ext uri="{FF2B5EF4-FFF2-40B4-BE49-F238E27FC236}">
                <a16:creationId xmlns:a16="http://schemas.microsoft.com/office/drawing/2014/main" id="{43DB19F3-7FD2-2BC4-69D9-26C7CAEAB7DA}"/>
              </a:ext>
            </a:extLst>
          </p:cNvPr>
          <p:cNvPicPr>
            <a:picLocks noChangeAspect="1"/>
          </p:cNvPicPr>
          <p:nvPr/>
        </p:nvPicPr>
        <p:blipFill>
          <a:blip r:embed="rId3"/>
          <a:stretch>
            <a:fillRect/>
          </a:stretch>
        </p:blipFill>
        <p:spPr>
          <a:xfrm flipH="1">
            <a:off x="11145396" y="4367026"/>
            <a:ext cx="621083" cy="2269345"/>
          </a:xfrm>
          <a:prstGeom prst="rect">
            <a:avLst/>
          </a:prstGeom>
        </p:spPr>
      </p:pic>
      <p:pic>
        <p:nvPicPr>
          <p:cNvPr id="8" name="Image 7">
            <a:extLst>
              <a:ext uri="{FF2B5EF4-FFF2-40B4-BE49-F238E27FC236}">
                <a16:creationId xmlns:a16="http://schemas.microsoft.com/office/drawing/2014/main" id="{4EAC7784-1078-591D-1490-3CCCDD8E231C}"/>
              </a:ext>
            </a:extLst>
          </p:cNvPr>
          <p:cNvPicPr>
            <a:picLocks noChangeAspect="1"/>
          </p:cNvPicPr>
          <p:nvPr/>
        </p:nvPicPr>
        <p:blipFill>
          <a:blip r:embed="rId3"/>
          <a:stretch>
            <a:fillRect/>
          </a:stretch>
        </p:blipFill>
        <p:spPr>
          <a:xfrm flipH="1">
            <a:off x="7951802" y="4367026"/>
            <a:ext cx="621083" cy="2269345"/>
          </a:xfrm>
          <a:prstGeom prst="rect">
            <a:avLst/>
          </a:prstGeom>
        </p:spPr>
      </p:pic>
      <p:pic>
        <p:nvPicPr>
          <p:cNvPr id="15" name="Image 14">
            <a:extLst>
              <a:ext uri="{FF2B5EF4-FFF2-40B4-BE49-F238E27FC236}">
                <a16:creationId xmlns:a16="http://schemas.microsoft.com/office/drawing/2014/main" id="{67860624-4557-C93D-03AB-717B2377C733}"/>
              </a:ext>
            </a:extLst>
          </p:cNvPr>
          <p:cNvPicPr>
            <a:picLocks noChangeAspect="1"/>
          </p:cNvPicPr>
          <p:nvPr/>
        </p:nvPicPr>
        <p:blipFill rotWithShape="1">
          <a:blip r:embed="rId4"/>
          <a:srcRect l="36425" t="1429" r="-10958" b="-1429"/>
          <a:stretch/>
        </p:blipFill>
        <p:spPr>
          <a:xfrm flipH="1">
            <a:off x="10593859" y="5595589"/>
            <a:ext cx="769109" cy="1040781"/>
          </a:xfrm>
          <a:prstGeom prst="rect">
            <a:avLst/>
          </a:prstGeom>
        </p:spPr>
      </p:pic>
      <p:pic>
        <p:nvPicPr>
          <p:cNvPr id="14" name="Image 13">
            <a:extLst>
              <a:ext uri="{FF2B5EF4-FFF2-40B4-BE49-F238E27FC236}">
                <a16:creationId xmlns:a16="http://schemas.microsoft.com/office/drawing/2014/main" id="{5E7D0670-830C-1ACD-48C0-3894D3365625}"/>
              </a:ext>
            </a:extLst>
          </p:cNvPr>
          <p:cNvPicPr>
            <a:picLocks noChangeAspect="1"/>
          </p:cNvPicPr>
          <p:nvPr/>
        </p:nvPicPr>
        <p:blipFill rotWithShape="1">
          <a:blip r:embed="rId4"/>
          <a:srcRect l="32548"/>
          <a:stretch/>
        </p:blipFill>
        <p:spPr>
          <a:xfrm flipH="1">
            <a:off x="9036396" y="5754255"/>
            <a:ext cx="696022" cy="882116"/>
          </a:xfrm>
          <a:prstGeom prst="rect">
            <a:avLst/>
          </a:prstGeom>
        </p:spPr>
      </p:pic>
      <p:pic>
        <p:nvPicPr>
          <p:cNvPr id="12" name="Image 11">
            <a:extLst>
              <a:ext uri="{FF2B5EF4-FFF2-40B4-BE49-F238E27FC236}">
                <a16:creationId xmlns:a16="http://schemas.microsoft.com/office/drawing/2014/main" id="{0E25138F-E2A2-F03A-3FBC-613253349352}"/>
              </a:ext>
            </a:extLst>
          </p:cNvPr>
          <p:cNvPicPr>
            <a:picLocks noChangeAspect="1"/>
          </p:cNvPicPr>
          <p:nvPr/>
        </p:nvPicPr>
        <p:blipFill>
          <a:blip r:embed="rId5"/>
          <a:stretch>
            <a:fillRect/>
          </a:stretch>
        </p:blipFill>
        <p:spPr>
          <a:xfrm>
            <a:off x="9533077" y="4384711"/>
            <a:ext cx="912112" cy="2283149"/>
          </a:xfrm>
          <a:prstGeom prst="rect">
            <a:avLst/>
          </a:prstGeom>
        </p:spPr>
      </p:pic>
      <p:pic>
        <p:nvPicPr>
          <p:cNvPr id="16" name="Image 15">
            <a:extLst>
              <a:ext uri="{FF2B5EF4-FFF2-40B4-BE49-F238E27FC236}">
                <a16:creationId xmlns:a16="http://schemas.microsoft.com/office/drawing/2014/main" id="{F04BCE9E-5F10-8D49-01E1-628C745118FB}"/>
              </a:ext>
            </a:extLst>
          </p:cNvPr>
          <p:cNvPicPr>
            <a:picLocks noChangeAspect="1"/>
          </p:cNvPicPr>
          <p:nvPr/>
        </p:nvPicPr>
        <p:blipFill rotWithShape="1">
          <a:blip r:embed="rId4"/>
          <a:srcRect l="36425" t="1429" r="-10958" b="-1429"/>
          <a:stretch/>
        </p:blipFill>
        <p:spPr>
          <a:xfrm flipH="1">
            <a:off x="7418577" y="5595588"/>
            <a:ext cx="769109" cy="1040781"/>
          </a:xfrm>
          <a:prstGeom prst="rect">
            <a:avLst/>
          </a:prstGeom>
        </p:spPr>
      </p:pic>
      <p:sp>
        <p:nvSpPr>
          <p:cNvPr id="17" name="Flèche : double flèche horizontale 16">
            <a:extLst>
              <a:ext uri="{FF2B5EF4-FFF2-40B4-BE49-F238E27FC236}">
                <a16:creationId xmlns:a16="http://schemas.microsoft.com/office/drawing/2014/main" id="{5AAFC858-CF36-41B6-FA64-095B04EA7061}"/>
              </a:ext>
            </a:extLst>
          </p:cNvPr>
          <p:cNvSpPr/>
          <p:nvPr/>
        </p:nvSpPr>
        <p:spPr>
          <a:xfrm>
            <a:off x="9686770" y="6308856"/>
            <a:ext cx="456056" cy="157018"/>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733135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28F7FC-2C13-3216-0331-7F70B9AA89BD}"/>
              </a:ext>
            </a:extLst>
          </p:cNvPr>
          <p:cNvSpPr>
            <a:spLocks noGrp="1"/>
          </p:cNvSpPr>
          <p:nvPr>
            <p:ph type="title"/>
          </p:nvPr>
        </p:nvSpPr>
        <p:spPr>
          <a:xfrm>
            <a:off x="640080" y="2074363"/>
            <a:ext cx="2752354" cy="2709275"/>
          </a:xfrm>
          <a:prstGeom prst="ellipse">
            <a:avLst/>
          </a:prstGeom>
          <a:solidFill>
            <a:schemeClr val="bg1">
              <a:lumMod val="85000"/>
            </a:schemeClr>
          </a:solidFill>
          <a:ln w="174625" cmpd="thinThick">
            <a:solidFill>
              <a:srgbClr val="262626"/>
            </a:solidFill>
          </a:ln>
        </p:spPr>
        <p:txBody>
          <a:bodyPr vert="horz" lIns="91440" tIns="45720" rIns="91440" bIns="45720" rtlCol="0" anchor="ctr">
            <a:normAutofit/>
          </a:bodyPr>
          <a:lstStyle/>
          <a:p>
            <a:pPr algn="ctr"/>
            <a:r>
              <a:rPr lang="fr-CH" sz="2000" dirty="0"/>
              <a:t>Marche au pied</a:t>
            </a:r>
            <a:br>
              <a:rPr lang="fr-FR" sz="1000" dirty="0"/>
            </a:br>
            <a:endParaRPr lang="en-US" sz="2000" kern="1200" dirty="0">
              <a:latin typeface="+mj-lt"/>
              <a:ea typeface="+mj-ea"/>
              <a:cs typeface="+mj-cs"/>
            </a:endParaRPr>
          </a:p>
        </p:txBody>
      </p:sp>
      <p:sp>
        <p:nvSpPr>
          <p:cNvPr id="4" name="ZoneTexte 3">
            <a:extLst>
              <a:ext uri="{FF2B5EF4-FFF2-40B4-BE49-F238E27FC236}">
                <a16:creationId xmlns:a16="http://schemas.microsoft.com/office/drawing/2014/main" id="{24237ABB-C44F-E16A-7577-2F5F0AAAF14B}"/>
              </a:ext>
            </a:extLst>
          </p:cNvPr>
          <p:cNvSpPr txBox="1"/>
          <p:nvPr/>
        </p:nvSpPr>
        <p:spPr>
          <a:xfrm>
            <a:off x="2866867" y="580001"/>
            <a:ext cx="7804255" cy="646331"/>
          </a:xfrm>
          <a:prstGeom prst="rect">
            <a:avLst/>
          </a:prstGeom>
          <a:noFill/>
        </p:spPr>
        <p:txBody>
          <a:bodyPr wrap="square">
            <a:spAutoFit/>
          </a:bodyPr>
          <a:lstStyle/>
          <a:p>
            <a:r>
              <a:rPr lang="fr-FR" dirty="0"/>
              <a:t>Dans l’exercice proposé, la présence de la plateforme oblige le chien à se positionner correctement à côté du guide</a:t>
            </a:r>
          </a:p>
        </p:txBody>
      </p:sp>
      <p:sp>
        <p:nvSpPr>
          <p:cNvPr id="3" name="ZoneTexte 2">
            <a:extLst>
              <a:ext uri="{FF2B5EF4-FFF2-40B4-BE49-F238E27FC236}">
                <a16:creationId xmlns:a16="http://schemas.microsoft.com/office/drawing/2014/main" id="{B2D36F04-4392-04FA-0473-7A6CDAA7EEF9}"/>
              </a:ext>
            </a:extLst>
          </p:cNvPr>
          <p:cNvSpPr txBox="1"/>
          <p:nvPr/>
        </p:nvSpPr>
        <p:spPr>
          <a:xfrm>
            <a:off x="3565531" y="1405078"/>
            <a:ext cx="7804255" cy="3139321"/>
          </a:xfrm>
          <a:prstGeom prst="rect">
            <a:avLst/>
          </a:prstGeom>
          <a:noFill/>
        </p:spPr>
        <p:txBody>
          <a:bodyPr wrap="square">
            <a:spAutoFit/>
          </a:bodyPr>
          <a:lstStyle/>
          <a:p>
            <a:pPr marL="285750" indent="-285750">
              <a:buFont typeface="Wingdings" panose="05000000000000000000" pitchFamily="2" charset="2"/>
              <a:buChar char="Ø"/>
            </a:pPr>
            <a:r>
              <a:rPr lang="fr-FR" dirty="0"/>
              <a:t>Positionner les deux bases à une courte distance selon la règle des 3 D</a:t>
            </a:r>
          </a:p>
          <a:p>
            <a:pPr marL="285750" indent="-285750">
              <a:buFont typeface="Wingdings" panose="05000000000000000000" pitchFamily="2" charset="2"/>
              <a:buChar char="Ø"/>
            </a:pPr>
            <a:r>
              <a:rPr lang="fr-FR" dirty="0"/>
              <a:t>Positionner le chien « Assis » sur la base</a:t>
            </a:r>
          </a:p>
          <a:p>
            <a:pPr marL="285750" indent="-285750">
              <a:buFont typeface="Wingdings" panose="05000000000000000000" pitchFamily="2" charset="2"/>
              <a:buChar char="Ø"/>
            </a:pPr>
            <a:r>
              <a:rPr lang="fr-FR" dirty="0"/>
              <a:t>Attendre l’attention du chien ou utiliser le marqueur mis en place en classe chiot</a:t>
            </a:r>
          </a:p>
          <a:p>
            <a:pPr marL="285750" indent="-285750">
              <a:buFont typeface="Wingdings" panose="05000000000000000000" pitchFamily="2" charset="2"/>
              <a:buChar char="Ø"/>
            </a:pPr>
            <a:r>
              <a:rPr lang="fr-FR" dirty="0"/>
              <a:t>Ordre au pied et en même temps avancer la jambe forte et poursuivre la marche</a:t>
            </a:r>
          </a:p>
          <a:p>
            <a:pPr marL="285750" indent="-285750">
              <a:buFont typeface="Wingdings" panose="05000000000000000000" pitchFamily="2" charset="2"/>
              <a:buChar char="Ø"/>
            </a:pPr>
            <a:r>
              <a:rPr lang="fr-FR" dirty="0"/>
              <a:t>Garder l’attention du chien sur votre visage</a:t>
            </a:r>
          </a:p>
          <a:p>
            <a:pPr marL="285750" indent="-285750">
              <a:buFont typeface="Wingdings" panose="05000000000000000000" pitchFamily="2" charset="2"/>
              <a:buChar char="Ø"/>
            </a:pPr>
            <a:r>
              <a:rPr lang="fr-FR" dirty="0"/>
              <a:t>D’une fois arrivé sur la seconde base, demander un « Assis »</a:t>
            </a:r>
          </a:p>
          <a:p>
            <a:pPr marL="285750" indent="-285750">
              <a:buFont typeface="Wingdings" panose="05000000000000000000" pitchFamily="2" charset="2"/>
              <a:buChar char="Ø"/>
            </a:pPr>
            <a:r>
              <a:rPr lang="fr-FR" dirty="0"/>
              <a:t>Attendre l’attention du chien avant de donner une récompense</a:t>
            </a:r>
          </a:p>
          <a:p>
            <a:pPr marL="285750" indent="-285750">
              <a:buFont typeface="Wingdings" panose="05000000000000000000" pitchFamily="2" charset="2"/>
              <a:buChar char="Ø"/>
            </a:pPr>
            <a:r>
              <a:rPr lang="fr-FR" dirty="0"/>
              <a:t>Récompenser</a:t>
            </a:r>
          </a:p>
          <a:p>
            <a:pPr marL="285750" indent="-285750">
              <a:buFont typeface="Wingdings" panose="05000000000000000000" pitchFamily="2" charset="2"/>
              <a:buChar char="Ø"/>
            </a:pPr>
            <a:r>
              <a:rPr lang="fr-FR" dirty="0"/>
              <a:t>Libérer le chien</a:t>
            </a:r>
          </a:p>
        </p:txBody>
      </p:sp>
      <p:sp>
        <p:nvSpPr>
          <p:cNvPr id="8" name="Rectangle 7">
            <a:extLst>
              <a:ext uri="{FF2B5EF4-FFF2-40B4-BE49-F238E27FC236}">
                <a16:creationId xmlns:a16="http://schemas.microsoft.com/office/drawing/2014/main" id="{7768E760-A2B4-A0C0-F4F5-A13581959FB0}"/>
              </a:ext>
            </a:extLst>
          </p:cNvPr>
          <p:cNvSpPr/>
          <p:nvPr/>
        </p:nvSpPr>
        <p:spPr>
          <a:xfrm>
            <a:off x="5498462" y="6378008"/>
            <a:ext cx="1025393"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2" name="Image 11">
            <a:extLst>
              <a:ext uri="{FF2B5EF4-FFF2-40B4-BE49-F238E27FC236}">
                <a16:creationId xmlns:a16="http://schemas.microsoft.com/office/drawing/2014/main" id="{EA3E9B99-7452-FD73-6D6D-09D062081D5E}"/>
              </a:ext>
            </a:extLst>
          </p:cNvPr>
          <p:cNvPicPr>
            <a:picLocks noChangeAspect="1"/>
          </p:cNvPicPr>
          <p:nvPr/>
        </p:nvPicPr>
        <p:blipFill>
          <a:blip r:embed="rId2"/>
          <a:stretch>
            <a:fillRect/>
          </a:stretch>
        </p:blipFill>
        <p:spPr>
          <a:xfrm flipH="1">
            <a:off x="5902772" y="4037242"/>
            <a:ext cx="621083" cy="2269345"/>
          </a:xfrm>
          <a:prstGeom prst="rect">
            <a:avLst/>
          </a:prstGeom>
        </p:spPr>
      </p:pic>
      <p:pic>
        <p:nvPicPr>
          <p:cNvPr id="6" name="Image 5">
            <a:extLst>
              <a:ext uri="{FF2B5EF4-FFF2-40B4-BE49-F238E27FC236}">
                <a16:creationId xmlns:a16="http://schemas.microsoft.com/office/drawing/2014/main" id="{6EF08309-A998-E8CE-562E-48F64856A926}"/>
              </a:ext>
            </a:extLst>
          </p:cNvPr>
          <p:cNvPicPr>
            <a:picLocks noChangeAspect="1"/>
          </p:cNvPicPr>
          <p:nvPr/>
        </p:nvPicPr>
        <p:blipFill>
          <a:blip r:embed="rId3"/>
          <a:stretch>
            <a:fillRect/>
          </a:stretch>
        </p:blipFill>
        <p:spPr>
          <a:xfrm>
            <a:off x="5498462" y="5328276"/>
            <a:ext cx="1082122" cy="1053137"/>
          </a:xfrm>
          <a:prstGeom prst="rect">
            <a:avLst/>
          </a:prstGeom>
        </p:spPr>
      </p:pic>
      <p:sp>
        <p:nvSpPr>
          <p:cNvPr id="16" name="Rectangle 15">
            <a:extLst>
              <a:ext uri="{FF2B5EF4-FFF2-40B4-BE49-F238E27FC236}">
                <a16:creationId xmlns:a16="http://schemas.microsoft.com/office/drawing/2014/main" id="{769ECFFF-4E66-AA4F-6184-A822B2EE71A0}"/>
              </a:ext>
            </a:extLst>
          </p:cNvPr>
          <p:cNvSpPr/>
          <p:nvPr/>
        </p:nvSpPr>
        <p:spPr>
          <a:xfrm>
            <a:off x="8214649" y="6378008"/>
            <a:ext cx="1025393"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7" name="Image 16">
            <a:extLst>
              <a:ext uri="{FF2B5EF4-FFF2-40B4-BE49-F238E27FC236}">
                <a16:creationId xmlns:a16="http://schemas.microsoft.com/office/drawing/2014/main" id="{74A3AF86-CA5C-39C2-849F-B6BF1EBB050B}"/>
              </a:ext>
            </a:extLst>
          </p:cNvPr>
          <p:cNvPicPr>
            <a:picLocks noChangeAspect="1"/>
          </p:cNvPicPr>
          <p:nvPr/>
        </p:nvPicPr>
        <p:blipFill>
          <a:blip r:embed="rId2"/>
          <a:stretch>
            <a:fillRect/>
          </a:stretch>
        </p:blipFill>
        <p:spPr>
          <a:xfrm flipH="1">
            <a:off x="8618959" y="4037242"/>
            <a:ext cx="621083" cy="2269345"/>
          </a:xfrm>
          <a:prstGeom prst="rect">
            <a:avLst/>
          </a:prstGeom>
        </p:spPr>
      </p:pic>
      <p:pic>
        <p:nvPicPr>
          <p:cNvPr id="18" name="Image 17">
            <a:extLst>
              <a:ext uri="{FF2B5EF4-FFF2-40B4-BE49-F238E27FC236}">
                <a16:creationId xmlns:a16="http://schemas.microsoft.com/office/drawing/2014/main" id="{5A473EF5-F936-1A95-9DB5-75D01E7A1F4B}"/>
              </a:ext>
            </a:extLst>
          </p:cNvPr>
          <p:cNvPicPr>
            <a:picLocks noChangeAspect="1"/>
          </p:cNvPicPr>
          <p:nvPr/>
        </p:nvPicPr>
        <p:blipFill>
          <a:blip r:embed="rId3"/>
          <a:stretch>
            <a:fillRect/>
          </a:stretch>
        </p:blipFill>
        <p:spPr>
          <a:xfrm>
            <a:off x="8214649" y="5328276"/>
            <a:ext cx="1082122" cy="1053137"/>
          </a:xfrm>
          <a:prstGeom prst="rect">
            <a:avLst/>
          </a:prstGeom>
        </p:spPr>
      </p:pic>
      <p:pic>
        <p:nvPicPr>
          <p:cNvPr id="19" name="Image 18">
            <a:extLst>
              <a:ext uri="{FF2B5EF4-FFF2-40B4-BE49-F238E27FC236}">
                <a16:creationId xmlns:a16="http://schemas.microsoft.com/office/drawing/2014/main" id="{D491DB31-CDFF-42EB-6180-BF36142FB88D}"/>
              </a:ext>
            </a:extLst>
          </p:cNvPr>
          <p:cNvPicPr>
            <a:picLocks noChangeAspect="1"/>
          </p:cNvPicPr>
          <p:nvPr/>
        </p:nvPicPr>
        <p:blipFill>
          <a:blip r:embed="rId4"/>
          <a:stretch>
            <a:fillRect/>
          </a:stretch>
        </p:blipFill>
        <p:spPr>
          <a:xfrm>
            <a:off x="7141906" y="4140578"/>
            <a:ext cx="746996" cy="2283149"/>
          </a:xfrm>
          <a:prstGeom prst="rect">
            <a:avLst/>
          </a:prstGeom>
        </p:spPr>
      </p:pic>
      <p:pic>
        <p:nvPicPr>
          <p:cNvPr id="20" name="Image 19">
            <a:extLst>
              <a:ext uri="{FF2B5EF4-FFF2-40B4-BE49-F238E27FC236}">
                <a16:creationId xmlns:a16="http://schemas.microsoft.com/office/drawing/2014/main" id="{D358C749-5BDE-D74E-2E56-B32B4E7AF167}"/>
              </a:ext>
            </a:extLst>
          </p:cNvPr>
          <p:cNvPicPr>
            <a:picLocks noChangeAspect="1"/>
          </p:cNvPicPr>
          <p:nvPr/>
        </p:nvPicPr>
        <p:blipFill rotWithShape="1">
          <a:blip r:embed="rId5"/>
          <a:srcRect l="160" t="19976" r="-5513" b="2679"/>
          <a:stretch/>
        </p:blipFill>
        <p:spPr>
          <a:xfrm>
            <a:off x="6768995" y="5433544"/>
            <a:ext cx="1286484" cy="944464"/>
          </a:xfrm>
          <a:prstGeom prst="rect">
            <a:avLst/>
          </a:prstGeom>
        </p:spPr>
      </p:pic>
    </p:spTree>
    <p:extLst>
      <p:ext uri="{BB962C8B-B14F-4D97-AF65-F5344CB8AC3E}">
        <p14:creationId xmlns:p14="http://schemas.microsoft.com/office/powerpoint/2010/main" val="2811323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28F7FC-2C13-3216-0331-7F70B9AA89BD}"/>
              </a:ext>
            </a:extLst>
          </p:cNvPr>
          <p:cNvSpPr>
            <a:spLocks noGrp="1"/>
          </p:cNvSpPr>
          <p:nvPr>
            <p:ph type="title"/>
          </p:nvPr>
        </p:nvSpPr>
        <p:spPr>
          <a:xfrm>
            <a:off x="640080" y="2074363"/>
            <a:ext cx="2752354" cy="2709275"/>
          </a:xfrm>
          <a:prstGeom prst="ellipse">
            <a:avLst/>
          </a:prstGeom>
          <a:solidFill>
            <a:schemeClr val="bg1">
              <a:lumMod val="85000"/>
            </a:schemeClr>
          </a:solidFill>
          <a:ln w="174625" cmpd="thinThick">
            <a:solidFill>
              <a:srgbClr val="262626"/>
            </a:solidFill>
          </a:ln>
        </p:spPr>
        <p:txBody>
          <a:bodyPr vert="horz" lIns="91440" tIns="45720" rIns="91440" bIns="45720" rtlCol="0" anchor="ctr">
            <a:normAutofit/>
          </a:bodyPr>
          <a:lstStyle/>
          <a:p>
            <a:pPr algn="ctr"/>
            <a:r>
              <a:rPr lang="fr-FR" sz="2000" dirty="0"/>
              <a:t>Assis – couché debout</a:t>
            </a:r>
            <a:endParaRPr lang="en-US" sz="2000" kern="1200" dirty="0">
              <a:solidFill>
                <a:srgbClr val="0070C0"/>
              </a:solidFill>
              <a:latin typeface="+mj-lt"/>
              <a:ea typeface="+mj-ea"/>
              <a:cs typeface="+mj-cs"/>
            </a:endParaRPr>
          </a:p>
        </p:txBody>
      </p:sp>
      <p:pic>
        <p:nvPicPr>
          <p:cNvPr id="4" name="Image 3">
            <a:extLst>
              <a:ext uri="{FF2B5EF4-FFF2-40B4-BE49-F238E27FC236}">
                <a16:creationId xmlns:a16="http://schemas.microsoft.com/office/drawing/2014/main" id="{5B13DAF4-8184-4D69-0DAA-8E5EC5FDDFAB}"/>
              </a:ext>
            </a:extLst>
          </p:cNvPr>
          <p:cNvPicPr>
            <a:picLocks noChangeAspect="1"/>
          </p:cNvPicPr>
          <p:nvPr/>
        </p:nvPicPr>
        <p:blipFill>
          <a:blip r:embed="rId2"/>
          <a:stretch>
            <a:fillRect/>
          </a:stretch>
        </p:blipFill>
        <p:spPr>
          <a:xfrm>
            <a:off x="5449135" y="2564933"/>
            <a:ext cx="1728133" cy="1728133"/>
          </a:xfrm>
          <a:prstGeom prst="rect">
            <a:avLst/>
          </a:prstGeom>
        </p:spPr>
      </p:pic>
      <p:pic>
        <p:nvPicPr>
          <p:cNvPr id="6" name="Image 5">
            <a:extLst>
              <a:ext uri="{FF2B5EF4-FFF2-40B4-BE49-F238E27FC236}">
                <a16:creationId xmlns:a16="http://schemas.microsoft.com/office/drawing/2014/main" id="{6D1A0033-D786-E6CF-4D92-C83A2AF1C45A}"/>
              </a:ext>
            </a:extLst>
          </p:cNvPr>
          <p:cNvPicPr>
            <a:picLocks noChangeAspect="1"/>
          </p:cNvPicPr>
          <p:nvPr/>
        </p:nvPicPr>
        <p:blipFill>
          <a:blip r:embed="rId3"/>
          <a:stretch>
            <a:fillRect/>
          </a:stretch>
        </p:blipFill>
        <p:spPr>
          <a:xfrm>
            <a:off x="5362052" y="1372582"/>
            <a:ext cx="1621862" cy="1578419"/>
          </a:xfrm>
          <a:prstGeom prst="rect">
            <a:avLst/>
          </a:prstGeom>
        </p:spPr>
      </p:pic>
      <p:pic>
        <p:nvPicPr>
          <p:cNvPr id="8" name="Image 7">
            <a:extLst>
              <a:ext uri="{FF2B5EF4-FFF2-40B4-BE49-F238E27FC236}">
                <a16:creationId xmlns:a16="http://schemas.microsoft.com/office/drawing/2014/main" id="{E073133D-7936-C014-47E3-AFAD04F6B337}"/>
              </a:ext>
            </a:extLst>
          </p:cNvPr>
          <p:cNvPicPr>
            <a:picLocks noChangeAspect="1"/>
          </p:cNvPicPr>
          <p:nvPr/>
        </p:nvPicPr>
        <p:blipFill>
          <a:blip r:embed="rId4"/>
          <a:stretch>
            <a:fillRect/>
          </a:stretch>
        </p:blipFill>
        <p:spPr>
          <a:xfrm>
            <a:off x="5449135" y="4676470"/>
            <a:ext cx="1837655" cy="1087891"/>
          </a:xfrm>
          <a:prstGeom prst="rect">
            <a:avLst/>
          </a:prstGeom>
        </p:spPr>
      </p:pic>
      <p:pic>
        <p:nvPicPr>
          <p:cNvPr id="7" name="Image 6">
            <a:extLst>
              <a:ext uri="{FF2B5EF4-FFF2-40B4-BE49-F238E27FC236}">
                <a16:creationId xmlns:a16="http://schemas.microsoft.com/office/drawing/2014/main" id="{97A831E2-04A0-38F8-5247-0D9B29FA914E}"/>
              </a:ext>
            </a:extLst>
          </p:cNvPr>
          <p:cNvPicPr>
            <a:picLocks noChangeAspect="1"/>
          </p:cNvPicPr>
          <p:nvPr/>
        </p:nvPicPr>
        <p:blipFill>
          <a:blip r:embed="rId5"/>
          <a:stretch>
            <a:fillRect/>
          </a:stretch>
        </p:blipFill>
        <p:spPr>
          <a:xfrm>
            <a:off x="9207191" y="1797455"/>
            <a:ext cx="1405655" cy="3605818"/>
          </a:xfrm>
          <a:prstGeom prst="rect">
            <a:avLst/>
          </a:prstGeom>
        </p:spPr>
      </p:pic>
    </p:spTree>
    <p:extLst>
      <p:ext uri="{BB962C8B-B14F-4D97-AF65-F5344CB8AC3E}">
        <p14:creationId xmlns:p14="http://schemas.microsoft.com/office/powerpoint/2010/main" val="268102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28F7FC-2C13-3216-0331-7F70B9AA89BD}"/>
              </a:ext>
            </a:extLst>
          </p:cNvPr>
          <p:cNvSpPr>
            <a:spLocks noGrp="1"/>
          </p:cNvSpPr>
          <p:nvPr>
            <p:ph type="title"/>
          </p:nvPr>
        </p:nvSpPr>
        <p:spPr>
          <a:xfrm>
            <a:off x="640080" y="2074363"/>
            <a:ext cx="2752354" cy="2709275"/>
          </a:xfrm>
          <a:prstGeom prst="ellipse">
            <a:avLst/>
          </a:prstGeom>
          <a:solidFill>
            <a:schemeClr val="bg1">
              <a:lumMod val="85000"/>
            </a:schemeClr>
          </a:solidFill>
          <a:ln w="174625" cmpd="thinThick">
            <a:solidFill>
              <a:srgbClr val="262626"/>
            </a:solidFill>
          </a:ln>
        </p:spPr>
        <p:txBody>
          <a:bodyPr vert="horz" lIns="91440" tIns="45720" rIns="91440" bIns="45720" rtlCol="0" anchor="ctr">
            <a:normAutofit/>
          </a:bodyPr>
          <a:lstStyle/>
          <a:p>
            <a:pPr algn="ctr"/>
            <a:r>
              <a:rPr lang="fr-FR" sz="2000" dirty="0"/>
              <a:t>Attend - rappel en vue</a:t>
            </a:r>
            <a:br>
              <a:rPr lang="fr-FR" sz="2000" dirty="0"/>
            </a:br>
            <a:r>
              <a:rPr lang="fr-FR" sz="2000" dirty="0"/>
              <a:t> sans  aide</a:t>
            </a:r>
            <a:endParaRPr lang="en-US" sz="2000" kern="1200" dirty="0">
              <a:solidFill>
                <a:srgbClr val="0070C0"/>
              </a:solidFill>
              <a:latin typeface="+mj-lt"/>
              <a:ea typeface="+mj-ea"/>
              <a:cs typeface="+mj-cs"/>
            </a:endParaRPr>
          </a:p>
        </p:txBody>
      </p:sp>
      <p:sp>
        <p:nvSpPr>
          <p:cNvPr id="5" name="ZoneTexte 4">
            <a:extLst>
              <a:ext uri="{FF2B5EF4-FFF2-40B4-BE49-F238E27FC236}">
                <a16:creationId xmlns:a16="http://schemas.microsoft.com/office/drawing/2014/main" id="{4558E760-A3C6-B118-9BD5-95DBE9937E09}"/>
              </a:ext>
            </a:extLst>
          </p:cNvPr>
          <p:cNvSpPr txBox="1"/>
          <p:nvPr/>
        </p:nvSpPr>
        <p:spPr>
          <a:xfrm>
            <a:off x="3900484" y="1817827"/>
            <a:ext cx="6097314" cy="3693319"/>
          </a:xfrm>
          <a:prstGeom prst="rect">
            <a:avLst/>
          </a:prstGeom>
          <a:noFill/>
        </p:spPr>
        <p:txBody>
          <a:bodyPr wrap="square">
            <a:spAutoFit/>
          </a:bodyPr>
          <a:lstStyle/>
          <a:p>
            <a:r>
              <a:rPr lang="fr-FR" u="sng" dirty="0"/>
              <a:t>Exercice sans aide, avec longe:</a:t>
            </a:r>
          </a:p>
          <a:p>
            <a:pPr marL="342900" indent="-342900">
              <a:buAutoNum type="arabicPeriod"/>
            </a:pPr>
            <a:endParaRPr lang="fr-FR" dirty="0"/>
          </a:p>
          <a:p>
            <a:pPr marL="342900" indent="-342900">
              <a:buAutoNum type="arabicPeriod"/>
            </a:pPr>
            <a:r>
              <a:rPr lang="fr-FR" dirty="0"/>
              <a:t>Positionner votre chiot « assis »</a:t>
            </a:r>
          </a:p>
          <a:p>
            <a:pPr marL="342900" indent="-342900">
              <a:buFontTx/>
              <a:buAutoNum type="arabicPeriod"/>
            </a:pPr>
            <a:r>
              <a:rPr lang="fr-FR" dirty="0"/>
              <a:t>Mettre la longe (laisse) au sol.</a:t>
            </a:r>
          </a:p>
          <a:p>
            <a:pPr marL="342900" indent="-342900">
              <a:buAutoNum type="arabicPeriod"/>
            </a:pPr>
            <a:r>
              <a:rPr lang="fr-FR" sz="1800" dirty="0"/>
              <a:t>Capter l’attention de son chien</a:t>
            </a:r>
            <a:endParaRPr lang="fr-FR" dirty="0"/>
          </a:p>
          <a:p>
            <a:pPr marL="342900" indent="-342900">
              <a:buAutoNum type="arabicPeriod"/>
            </a:pPr>
            <a:r>
              <a:rPr lang="fr-FR" dirty="0"/>
              <a:t>Lui donner l’ordre « Attend »</a:t>
            </a:r>
          </a:p>
          <a:p>
            <a:pPr marL="342900" indent="-342900">
              <a:buAutoNum type="arabicPeriod"/>
            </a:pPr>
            <a:r>
              <a:rPr lang="fr-FR" dirty="0"/>
              <a:t>Vous éloignez d’une très courte distance</a:t>
            </a:r>
          </a:p>
          <a:p>
            <a:pPr marL="342900" indent="-342900">
              <a:buAutoNum type="arabicPeriod"/>
            </a:pPr>
            <a:r>
              <a:rPr lang="fr-FR" dirty="0"/>
              <a:t>Rappeler votre chien « Médor – retour »</a:t>
            </a:r>
          </a:p>
          <a:p>
            <a:pPr marL="342900" indent="-342900">
              <a:buAutoNum type="arabicPeriod"/>
            </a:pPr>
            <a:r>
              <a:rPr lang="fr-FR" dirty="0"/>
              <a:t>Bouger votre jouet, votre corps, exprimer de la joie, faites des vocalises.</a:t>
            </a:r>
          </a:p>
          <a:p>
            <a:pPr marL="342900" indent="-342900">
              <a:buAutoNum type="arabicPeriod"/>
            </a:pPr>
            <a:r>
              <a:rPr lang="fr-FR" dirty="0"/>
              <a:t>Caresser le chiot à votre contact</a:t>
            </a:r>
          </a:p>
          <a:p>
            <a:pPr marL="342900" indent="-342900">
              <a:buAutoNum type="arabicPeriod"/>
            </a:pPr>
            <a:r>
              <a:rPr lang="fr-FR" dirty="0"/>
              <a:t>Renforcer l’apprentissage avec une récompense</a:t>
            </a:r>
          </a:p>
          <a:p>
            <a:pPr marL="342900" indent="-342900">
              <a:buAutoNum type="arabicPeriod"/>
            </a:pPr>
            <a:r>
              <a:rPr lang="fr-FR" dirty="0"/>
              <a:t>Jouer avec lui</a:t>
            </a:r>
          </a:p>
        </p:txBody>
      </p:sp>
      <p:pic>
        <p:nvPicPr>
          <p:cNvPr id="3" name="Image 2">
            <a:extLst>
              <a:ext uri="{FF2B5EF4-FFF2-40B4-BE49-F238E27FC236}">
                <a16:creationId xmlns:a16="http://schemas.microsoft.com/office/drawing/2014/main" id="{DC4EB88F-B559-B1C6-3202-280C1F2509B2}"/>
              </a:ext>
            </a:extLst>
          </p:cNvPr>
          <p:cNvPicPr>
            <a:picLocks noChangeAspect="1"/>
          </p:cNvPicPr>
          <p:nvPr/>
        </p:nvPicPr>
        <p:blipFill>
          <a:blip r:embed="rId2"/>
          <a:stretch>
            <a:fillRect/>
          </a:stretch>
        </p:blipFill>
        <p:spPr>
          <a:xfrm>
            <a:off x="2310735" y="86116"/>
            <a:ext cx="1757164" cy="1480943"/>
          </a:xfrm>
          <a:prstGeom prst="rect">
            <a:avLst/>
          </a:prstGeom>
        </p:spPr>
      </p:pic>
      <p:sp>
        <p:nvSpPr>
          <p:cNvPr id="4" name="ZoneTexte 3">
            <a:extLst>
              <a:ext uri="{FF2B5EF4-FFF2-40B4-BE49-F238E27FC236}">
                <a16:creationId xmlns:a16="http://schemas.microsoft.com/office/drawing/2014/main" id="{855E1BDE-1FC9-42C1-AF86-27F7C4D70BEF}"/>
              </a:ext>
            </a:extLst>
          </p:cNvPr>
          <p:cNvSpPr txBox="1"/>
          <p:nvPr/>
        </p:nvSpPr>
        <p:spPr>
          <a:xfrm>
            <a:off x="4143130" y="546028"/>
            <a:ext cx="6097314" cy="646331"/>
          </a:xfrm>
          <a:prstGeom prst="rect">
            <a:avLst/>
          </a:prstGeom>
          <a:noFill/>
        </p:spPr>
        <p:txBody>
          <a:bodyPr wrap="square">
            <a:spAutoFit/>
          </a:bodyPr>
          <a:lstStyle/>
          <a:p>
            <a:r>
              <a:rPr lang="fr-FR" dirty="0"/>
              <a:t>La longe est un outil pour sécuriser l’exercice et récupérer votre chien si lien ne devait pas être acquis.</a:t>
            </a:r>
          </a:p>
        </p:txBody>
      </p:sp>
      <p:pic>
        <p:nvPicPr>
          <p:cNvPr id="6" name="Image 5">
            <a:extLst>
              <a:ext uri="{FF2B5EF4-FFF2-40B4-BE49-F238E27FC236}">
                <a16:creationId xmlns:a16="http://schemas.microsoft.com/office/drawing/2014/main" id="{2A281E15-8809-FB0D-9CDA-4830A58723E1}"/>
              </a:ext>
            </a:extLst>
          </p:cNvPr>
          <p:cNvPicPr>
            <a:picLocks noChangeAspect="1"/>
          </p:cNvPicPr>
          <p:nvPr/>
        </p:nvPicPr>
        <p:blipFill>
          <a:blip r:embed="rId3"/>
          <a:stretch>
            <a:fillRect/>
          </a:stretch>
        </p:blipFill>
        <p:spPr>
          <a:xfrm>
            <a:off x="8113798" y="2529930"/>
            <a:ext cx="1417722" cy="1273056"/>
          </a:xfrm>
          <a:prstGeom prst="rect">
            <a:avLst/>
          </a:prstGeom>
        </p:spPr>
      </p:pic>
      <p:sp>
        <p:nvSpPr>
          <p:cNvPr id="7" name="Bulle narrative : ronde 6">
            <a:extLst>
              <a:ext uri="{FF2B5EF4-FFF2-40B4-BE49-F238E27FC236}">
                <a16:creationId xmlns:a16="http://schemas.microsoft.com/office/drawing/2014/main" id="{73DA4BA3-2E0F-D42D-1BA8-518694B37899}"/>
              </a:ext>
            </a:extLst>
          </p:cNvPr>
          <p:cNvSpPr/>
          <p:nvPr/>
        </p:nvSpPr>
        <p:spPr>
          <a:xfrm>
            <a:off x="9240297" y="1266725"/>
            <a:ext cx="2921223" cy="1273056"/>
          </a:xfrm>
          <a:prstGeom prst="wedgeEllipseCallout">
            <a:avLst>
              <a:gd name="adj1" fmla="val -59470"/>
              <a:gd name="adj2" fmla="val 1030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J’ai dit, progression lente et règle DDD!!!</a:t>
            </a:r>
            <a:endParaRPr lang="fr-CH" dirty="0"/>
          </a:p>
        </p:txBody>
      </p:sp>
    </p:spTree>
    <p:extLst>
      <p:ext uri="{BB962C8B-B14F-4D97-AF65-F5344CB8AC3E}">
        <p14:creationId xmlns:p14="http://schemas.microsoft.com/office/powerpoint/2010/main" val="3250316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28F7FC-2C13-3216-0331-7F70B9AA89BD}"/>
              </a:ext>
            </a:extLst>
          </p:cNvPr>
          <p:cNvSpPr>
            <a:spLocks noGrp="1"/>
          </p:cNvSpPr>
          <p:nvPr>
            <p:ph type="title"/>
          </p:nvPr>
        </p:nvSpPr>
        <p:spPr>
          <a:xfrm>
            <a:off x="640080" y="2074363"/>
            <a:ext cx="2752354" cy="2709275"/>
          </a:xfrm>
          <a:prstGeom prst="ellipse">
            <a:avLst/>
          </a:prstGeom>
          <a:solidFill>
            <a:schemeClr val="bg1">
              <a:lumMod val="85000"/>
            </a:schemeClr>
          </a:solidFill>
          <a:ln w="174625" cmpd="thinThick">
            <a:solidFill>
              <a:srgbClr val="262626"/>
            </a:solidFill>
          </a:ln>
        </p:spPr>
        <p:txBody>
          <a:bodyPr vert="horz" lIns="91440" tIns="45720" rIns="91440" bIns="45720" rtlCol="0" anchor="ctr">
            <a:normAutofit/>
          </a:bodyPr>
          <a:lstStyle/>
          <a:p>
            <a:pPr algn="ctr"/>
            <a:r>
              <a:rPr lang="fr-FR" sz="2000" dirty="0"/>
              <a:t>Confiance</a:t>
            </a:r>
            <a:endParaRPr lang="en-US" sz="2000" kern="1200" dirty="0">
              <a:solidFill>
                <a:srgbClr val="0070C0"/>
              </a:solidFill>
              <a:latin typeface="+mj-lt"/>
              <a:ea typeface="+mj-ea"/>
              <a:cs typeface="+mj-cs"/>
            </a:endParaRPr>
          </a:p>
        </p:txBody>
      </p:sp>
      <p:sp>
        <p:nvSpPr>
          <p:cNvPr id="7" name="ZoneTexte 6">
            <a:extLst>
              <a:ext uri="{FF2B5EF4-FFF2-40B4-BE49-F238E27FC236}">
                <a16:creationId xmlns:a16="http://schemas.microsoft.com/office/drawing/2014/main" id="{7CACA2EC-C966-1AD8-42DF-03998FAAD766}"/>
              </a:ext>
            </a:extLst>
          </p:cNvPr>
          <p:cNvSpPr txBox="1"/>
          <p:nvPr/>
        </p:nvSpPr>
        <p:spPr>
          <a:xfrm>
            <a:off x="3619564" y="3340182"/>
            <a:ext cx="6521012" cy="2708434"/>
          </a:xfrm>
          <a:prstGeom prst="rect">
            <a:avLst/>
          </a:prstGeom>
          <a:noFill/>
        </p:spPr>
        <p:txBody>
          <a:bodyPr wrap="square">
            <a:spAutoFit/>
          </a:bodyPr>
          <a:lstStyle/>
          <a:p>
            <a:r>
              <a:rPr lang="fr-FR" b="0" i="0" dirty="0" err="1">
                <a:solidFill>
                  <a:srgbClr val="131313"/>
                </a:solidFill>
                <a:effectLst/>
                <a:latin typeface="Roboto" panose="02000000000000000000" pitchFamily="2" charset="0"/>
              </a:rPr>
              <a:t>Chaser</a:t>
            </a:r>
            <a:r>
              <a:rPr lang="fr-FR" b="0" i="0" dirty="0">
                <a:solidFill>
                  <a:srgbClr val="131313"/>
                </a:solidFill>
                <a:effectLst/>
                <a:latin typeface="Roboto" panose="02000000000000000000" pitchFamily="2" charset="0"/>
              </a:rPr>
              <a:t> aime jouer avec les mots. Elle en connaît plus d’un millier, véritable record dans le monde animal. En plus des noms communs « balle », « maison » et « arbre », elle a mémorisé le nom de 1 022 jouets qu’elle peut rapporter sur commande. Sur la base de cet apprentissage, </a:t>
            </a:r>
            <a:r>
              <a:rPr lang="fr-FR" b="0" i="0" dirty="0" err="1">
                <a:solidFill>
                  <a:srgbClr val="131313"/>
                </a:solidFill>
                <a:effectLst/>
                <a:latin typeface="Roboto" panose="02000000000000000000" pitchFamily="2" charset="0"/>
              </a:rPr>
              <a:t>Chaser</a:t>
            </a:r>
            <a:r>
              <a:rPr lang="fr-FR" b="0" i="0" dirty="0">
                <a:solidFill>
                  <a:srgbClr val="131313"/>
                </a:solidFill>
                <a:effectLst/>
                <a:latin typeface="Roboto" panose="02000000000000000000" pitchFamily="2" charset="0"/>
              </a:rPr>
              <a:t> et son dresseur John W. </a:t>
            </a:r>
            <a:r>
              <a:rPr lang="fr-FR" b="0" i="0" dirty="0" err="1">
                <a:solidFill>
                  <a:srgbClr val="131313"/>
                </a:solidFill>
                <a:effectLst/>
                <a:latin typeface="Roboto" panose="02000000000000000000" pitchFamily="2" charset="0"/>
              </a:rPr>
              <a:t>Pilley</a:t>
            </a:r>
            <a:r>
              <a:rPr lang="fr-FR" b="0" i="0" dirty="0">
                <a:solidFill>
                  <a:srgbClr val="131313"/>
                </a:solidFill>
                <a:effectLst/>
                <a:latin typeface="Roboto" panose="02000000000000000000" pitchFamily="2" charset="0"/>
              </a:rPr>
              <a:t>, professeur de psychologie à la retraite, ont pu accomplir de véritables prouesses, démontrant la capacité de </a:t>
            </a:r>
            <a:r>
              <a:rPr lang="fr-FR" b="0" i="0" dirty="0" err="1">
                <a:solidFill>
                  <a:srgbClr val="131313"/>
                </a:solidFill>
                <a:effectLst/>
                <a:latin typeface="Roboto" panose="02000000000000000000" pitchFamily="2" charset="0"/>
              </a:rPr>
              <a:t>Chaser</a:t>
            </a:r>
            <a:r>
              <a:rPr lang="fr-FR" b="0" i="0" dirty="0">
                <a:solidFill>
                  <a:srgbClr val="131313"/>
                </a:solidFill>
                <a:effectLst/>
                <a:latin typeface="Roboto" panose="02000000000000000000" pitchFamily="2" charset="0"/>
              </a:rPr>
              <a:t> à comprendre plusieurs éléments grammaticaux et à apprendre par imitation. </a:t>
            </a:r>
          </a:p>
          <a:p>
            <a:r>
              <a:rPr lang="fr-FR" sz="800" b="0" i="0" dirty="0">
                <a:solidFill>
                  <a:srgbClr val="131313"/>
                </a:solidFill>
                <a:effectLst/>
                <a:latin typeface="Roboto" panose="02000000000000000000" pitchFamily="2" charset="0"/>
              </a:rPr>
              <a:t>« Source </a:t>
            </a:r>
            <a:r>
              <a:rPr lang="fr-FR" sz="800" b="0" i="0" dirty="0" err="1">
                <a:solidFill>
                  <a:srgbClr val="131313"/>
                </a:solidFill>
                <a:effectLst/>
                <a:latin typeface="Roboto" panose="02000000000000000000" pitchFamily="2" charset="0"/>
              </a:rPr>
              <a:t>Youtube</a:t>
            </a:r>
            <a:r>
              <a:rPr lang="fr-FR" sz="800" b="0" i="0" dirty="0">
                <a:solidFill>
                  <a:srgbClr val="131313"/>
                </a:solidFill>
                <a:effectLst/>
                <a:latin typeface="Roboto" panose="02000000000000000000" pitchFamily="2" charset="0"/>
              </a:rPr>
              <a:t> »</a:t>
            </a:r>
            <a:endParaRPr lang="fr-FR" sz="800" dirty="0"/>
          </a:p>
        </p:txBody>
      </p:sp>
      <p:pic>
        <p:nvPicPr>
          <p:cNvPr id="5" name="Image 4">
            <a:extLst>
              <a:ext uri="{FF2B5EF4-FFF2-40B4-BE49-F238E27FC236}">
                <a16:creationId xmlns:a16="http://schemas.microsoft.com/office/drawing/2014/main" id="{1A549B7E-8DE6-B072-64D8-38038A9FD139}"/>
              </a:ext>
            </a:extLst>
          </p:cNvPr>
          <p:cNvPicPr>
            <a:picLocks noChangeAspect="1"/>
          </p:cNvPicPr>
          <p:nvPr/>
        </p:nvPicPr>
        <p:blipFill>
          <a:blip r:embed="rId2"/>
          <a:stretch>
            <a:fillRect/>
          </a:stretch>
        </p:blipFill>
        <p:spPr>
          <a:xfrm>
            <a:off x="4747461" y="477868"/>
            <a:ext cx="3245540" cy="2395612"/>
          </a:xfrm>
          <a:prstGeom prst="rect">
            <a:avLst/>
          </a:prstGeom>
        </p:spPr>
      </p:pic>
    </p:spTree>
    <p:extLst>
      <p:ext uri="{BB962C8B-B14F-4D97-AF65-F5344CB8AC3E}">
        <p14:creationId xmlns:p14="http://schemas.microsoft.com/office/powerpoint/2010/main" val="3199720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28F7FC-2C13-3216-0331-7F70B9AA89BD}"/>
              </a:ext>
            </a:extLst>
          </p:cNvPr>
          <p:cNvSpPr>
            <a:spLocks noGrp="1"/>
          </p:cNvSpPr>
          <p:nvPr>
            <p:ph type="title"/>
          </p:nvPr>
        </p:nvSpPr>
        <p:spPr>
          <a:xfrm>
            <a:off x="640080" y="2074363"/>
            <a:ext cx="2752354" cy="2709275"/>
          </a:xfrm>
          <a:prstGeom prst="ellipse">
            <a:avLst/>
          </a:prstGeom>
          <a:solidFill>
            <a:schemeClr val="bg1">
              <a:lumMod val="85000"/>
            </a:schemeClr>
          </a:solidFill>
          <a:ln w="174625" cmpd="thinThick">
            <a:solidFill>
              <a:srgbClr val="262626"/>
            </a:solidFill>
          </a:ln>
        </p:spPr>
        <p:txBody>
          <a:bodyPr vert="horz" lIns="91440" tIns="45720" rIns="91440" bIns="45720" rtlCol="0" anchor="ctr">
            <a:normAutofit/>
          </a:bodyPr>
          <a:lstStyle/>
          <a:p>
            <a:pPr algn="ctr"/>
            <a:r>
              <a:rPr lang="fr-FR" sz="2000" dirty="0"/>
              <a:t>Prérequis</a:t>
            </a:r>
            <a:br>
              <a:rPr lang="fr-FR" sz="2000" dirty="0"/>
            </a:br>
            <a:r>
              <a:rPr lang="fr-FR" sz="2000" dirty="0"/>
              <a:t> pour le passage en « Ado » 1/2</a:t>
            </a:r>
            <a:endParaRPr lang="en-US" sz="2000" kern="1200" dirty="0">
              <a:solidFill>
                <a:srgbClr val="0070C0"/>
              </a:solidFill>
              <a:latin typeface="+mj-lt"/>
              <a:ea typeface="+mj-ea"/>
              <a:cs typeface="+mj-cs"/>
            </a:endParaRPr>
          </a:p>
        </p:txBody>
      </p:sp>
      <p:sp>
        <p:nvSpPr>
          <p:cNvPr id="4" name="ZoneTexte 3">
            <a:extLst>
              <a:ext uri="{FF2B5EF4-FFF2-40B4-BE49-F238E27FC236}">
                <a16:creationId xmlns:a16="http://schemas.microsoft.com/office/drawing/2014/main" id="{3BBC4DCB-1BC4-E1E1-7BBE-64ABB0DABDFD}"/>
              </a:ext>
            </a:extLst>
          </p:cNvPr>
          <p:cNvSpPr txBox="1"/>
          <p:nvPr/>
        </p:nvSpPr>
        <p:spPr>
          <a:xfrm>
            <a:off x="3617890" y="2136338"/>
            <a:ext cx="7829550" cy="2585323"/>
          </a:xfrm>
          <a:prstGeom prst="rect">
            <a:avLst/>
          </a:prstGeom>
          <a:noFill/>
        </p:spPr>
        <p:txBody>
          <a:bodyPr wrap="square">
            <a:spAutoFit/>
          </a:bodyPr>
          <a:lstStyle/>
          <a:p>
            <a:pPr marL="0" indent="0">
              <a:buNone/>
            </a:pPr>
            <a:r>
              <a:rPr lang="fr-FR" dirty="0"/>
              <a:t>Le guide doit:</a:t>
            </a:r>
          </a:p>
          <a:p>
            <a:pPr marL="0" indent="0">
              <a:buNone/>
            </a:pPr>
            <a:endParaRPr lang="fr-FR" dirty="0"/>
          </a:p>
          <a:p>
            <a:pPr marL="285750" indent="-285750">
              <a:buFont typeface="Wingdings" panose="05000000000000000000" pitchFamily="2" charset="2"/>
              <a:buChar char="Ø"/>
            </a:pPr>
            <a:r>
              <a:rPr lang="fr-FR" dirty="0"/>
              <a:t>Maîtriser l’usage du matériel obligatoire à l’éducation du chien</a:t>
            </a:r>
          </a:p>
          <a:p>
            <a:pPr marL="285750" indent="-285750">
              <a:buFont typeface="Wingdings" panose="05000000000000000000" pitchFamily="2" charset="2"/>
              <a:buChar char="Ø"/>
            </a:pPr>
            <a:r>
              <a:rPr lang="fr-CH" dirty="0"/>
              <a:t>Démontrer les phases de l’acronyme DDD</a:t>
            </a:r>
          </a:p>
          <a:p>
            <a:pPr marL="285750" indent="-285750">
              <a:buFont typeface="Wingdings" panose="05000000000000000000" pitchFamily="2" charset="2"/>
              <a:buChar char="Ø"/>
            </a:pPr>
            <a:r>
              <a:rPr lang="fr-CH" dirty="0"/>
              <a:t>Présenter un exercice incluant deux types de récompenses</a:t>
            </a:r>
          </a:p>
          <a:p>
            <a:pPr marL="285750" indent="-285750">
              <a:buFont typeface="Wingdings" panose="05000000000000000000" pitchFamily="2" charset="2"/>
              <a:buChar char="Ø"/>
            </a:pPr>
            <a:r>
              <a:rPr lang="fr-CH" dirty="0"/>
              <a:t>Avoir retiré l’appât nourriture de sa pratique</a:t>
            </a:r>
          </a:p>
          <a:p>
            <a:pPr marL="285750" indent="-285750">
              <a:buFont typeface="Wingdings" panose="05000000000000000000" pitchFamily="2" charset="2"/>
              <a:buChar char="Ø"/>
            </a:pPr>
            <a:r>
              <a:rPr lang="fr-FR" dirty="0"/>
              <a:t>Expliquer le concept de l’anticipation</a:t>
            </a:r>
          </a:p>
          <a:p>
            <a:pPr marL="285750" indent="-285750">
              <a:buFont typeface="Wingdings" panose="05000000000000000000" pitchFamily="2" charset="2"/>
              <a:buChar char="Ø"/>
            </a:pPr>
            <a:r>
              <a:rPr lang="fr-FR" dirty="0"/>
              <a:t>Proposer deux exercices d’inhibition à la morsure</a:t>
            </a:r>
          </a:p>
          <a:p>
            <a:pPr marL="285750" indent="-285750">
              <a:buFont typeface="Wingdings" panose="05000000000000000000" pitchFamily="2" charset="2"/>
              <a:buChar char="Ø"/>
            </a:pPr>
            <a:r>
              <a:rPr lang="fr-FR" dirty="0"/>
              <a:t>Réaliser une phase de jeu, guide et chien, avec stop, reprise et fin.</a:t>
            </a:r>
            <a:endParaRPr lang="fr-CH" dirty="0"/>
          </a:p>
        </p:txBody>
      </p:sp>
    </p:spTree>
    <p:extLst>
      <p:ext uri="{BB962C8B-B14F-4D97-AF65-F5344CB8AC3E}">
        <p14:creationId xmlns:p14="http://schemas.microsoft.com/office/powerpoint/2010/main" val="1894579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28F7FC-2C13-3216-0331-7F70B9AA89BD}"/>
              </a:ext>
            </a:extLst>
          </p:cNvPr>
          <p:cNvSpPr>
            <a:spLocks noGrp="1"/>
          </p:cNvSpPr>
          <p:nvPr>
            <p:ph type="title"/>
          </p:nvPr>
        </p:nvSpPr>
        <p:spPr>
          <a:xfrm>
            <a:off x="640080" y="2074363"/>
            <a:ext cx="2752354" cy="2709275"/>
          </a:xfrm>
          <a:prstGeom prst="ellipse">
            <a:avLst/>
          </a:prstGeom>
          <a:solidFill>
            <a:schemeClr val="bg1">
              <a:lumMod val="85000"/>
            </a:schemeClr>
          </a:solidFill>
          <a:ln w="174625" cmpd="thinThick">
            <a:solidFill>
              <a:srgbClr val="262626"/>
            </a:solidFill>
          </a:ln>
        </p:spPr>
        <p:txBody>
          <a:bodyPr vert="horz" lIns="91440" tIns="45720" rIns="91440" bIns="45720" rtlCol="0" anchor="ctr">
            <a:normAutofit/>
          </a:bodyPr>
          <a:lstStyle/>
          <a:p>
            <a:pPr algn="ctr"/>
            <a:r>
              <a:rPr lang="fr-FR" sz="2000" dirty="0"/>
              <a:t>Prérequis</a:t>
            </a:r>
            <a:br>
              <a:rPr lang="fr-FR" sz="2000" dirty="0"/>
            </a:br>
            <a:r>
              <a:rPr lang="fr-FR" sz="2000" dirty="0"/>
              <a:t> pour le passage en « Ado.»2/2</a:t>
            </a:r>
            <a:endParaRPr lang="en-US" sz="2000" kern="1200" dirty="0">
              <a:solidFill>
                <a:srgbClr val="0070C0"/>
              </a:solidFill>
              <a:latin typeface="+mj-lt"/>
              <a:ea typeface="+mj-ea"/>
              <a:cs typeface="+mj-cs"/>
            </a:endParaRPr>
          </a:p>
        </p:txBody>
      </p:sp>
      <p:sp>
        <p:nvSpPr>
          <p:cNvPr id="7" name="ZoneTexte 6">
            <a:extLst>
              <a:ext uri="{FF2B5EF4-FFF2-40B4-BE49-F238E27FC236}">
                <a16:creationId xmlns:a16="http://schemas.microsoft.com/office/drawing/2014/main" id="{7CACA2EC-C966-1AD8-42DF-03998FAAD766}"/>
              </a:ext>
            </a:extLst>
          </p:cNvPr>
          <p:cNvSpPr txBox="1"/>
          <p:nvPr/>
        </p:nvSpPr>
        <p:spPr>
          <a:xfrm>
            <a:off x="3603379" y="1305341"/>
            <a:ext cx="6097314" cy="4524315"/>
          </a:xfrm>
          <a:prstGeom prst="rect">
            <a:avLst/>
          </a:prstGeom>
          <a:noFill/>
        </p:spPr>
        <p:txBody>
          <a:bodyPr wrap="square">
            <a:spAutoFit/>
          </a:bodyPr>
          <a:lstStyle/>
          <a:p>
            <a:r>
              <a:rPr lang="fr-FR" dirty="0"/>
              <a:t>Exercices: </a:t>
            </a:r>
          </a:p>
          <a:p>
            <a:endParaRPr lang="fr-FR" dirty="0"/>
          </a:p>
          <a:p>
            <a:pPr marL="285750" indent="-285750">
              <a:buFont typeface="Wingdings" panose="05000000000000000000" pitchFamily="2" charset="2"/>
              <a:buChar char="Ø"/>
            </a:pPr>
            <a:r>
              <a:rPr lang="fr-FR" dirty="0"/>
              <a:t>Marqueur + regard ou fix, avec distraction</a:t>
            </a:r>
          </a:p>
          <a:p>
            <a:pPr marL="285750" indent="-285750">
              <a:buFont typeface="Wingdings" panose="05000000000000000000" pitchFamily="2" charset="2"/>
              <a:buChar char="Ø"/>
            </a:pPr>
            <a:r>
              <a:rPr lang="fr-FR" dirty="0"/>
              <a:t>Position « Assis », approche d’une tierce personne</a:t>
            </a:r>
          </a:p>
          <a:p>
            <a:pPr marL="285750" indent="-285750">
              <a:buFont typeface="Wingdings" panose="05000000000000000000" pitchFamily="2" charset="2"/>
              <a:buChar char="Ø"/>
            </a:pPr>
            <a:r>
              <a:rPr lang="fr-FR" dirty="0"/>
              <a:t>En mouvement, approcher d’une tierce personne qui est statique</a:t>
            </a:r>
          </a:p>
          <a:p>
            <a:pPr marL="285750" indent="-285750">
              <a:buFont typeface="Wingdings" panose="05000000000000000000" pitchFamily="2" charset="2"/>
              <a:buChar char="Ø"/>
            </a:pPr>
            <a:r>
              <a:rPr lang="fr-FR" dirty="0"/>
              <a:t>Assis – couché – debout, sans laisse, sur différents supports</a:t>
            </a:r>
          </a:p>
          <a:p>
            <a:pPr marL="285750" indent="-285750">
              <a:buFont typeface="Wingdings" panose="05000000000000000000" pitchFamily="2" charset="2"/>
              <a:buChar char="Ø"/>
            </a:pPr>
            <a:r>
              <a:rPr lang="fr-FR" dirty="0"/>
              <a:t>Sur 5 pas sans laisse et sans appât de nourriture</a:t>
            </a:r>
          </a:p>
          <a:p>
            <a:pPr marL="742950" lvl="1" indent="-285750">
              <a:buFont typeface="Wingdings" panose="05000000000000000000" pitchFamily="2" charset="2"/>
              <a:buChar char="Ø"/>
            </a:pPr>
            <a:r>
              <a:rPr lang="fr-FR" dirty="0"/>
              <a:t>Assis +  marqueur + regard ou fix + marche au pied + regard et assis</a:t>
            </a:r>
          </a:p>
          <a:p>
            <a:pPr marL="285750" indent="-285750">
              <a:buFont typeface="Wingdings" panose="05000000000000000000" pitchFamily="2" charset="2"/>
              <a:buChar char="Ø"/>
            </a:pPr>
            <a:r>
              <a:rPr lang="fr-FR" dirty="0"/>
              <a:t>Passage entre jambes en 8 en marchant</a:t>
            </a:r>
            <a:endParaRPr lang="fr-CH" dirty="0"/>
          </a:p>
          <a:p>
            <a:pPr marL="285750" indent="-285750">
              <a:buFont typeface="Wingdings" panose="05000000000000000000" pitchFamily="2" charset="2"/>
              <a:buChar char="Ø"/>
            </a:pPr>
            <a:r>
              <a:rPr lang="fr-FR" dirty="0"/>
              <a:t>Attend - rappel en vue, sans aide.</a:t>
            </a:r>
          </a:p>
          <a:p>
            <a:pPr marL="285750" indent="-285750">
              <a:buFont typeface="Wingdings" panose="05000000000000000000" pitchFamily="2" charset="2"/>
              <a:buChar char="Ø"/>
            </a:pPr>
            <a:r>
              <a:rPr lang="fr-FR" dirty="0"/>
              <a:t>Reste – guide quitte le chien et reviens avec passage arrière du chien</a:t>
            </a:r>
          </a:p>
          <a:p>
            <a:pPr marL="285750" indent="-285750">
              <a:buFont typeface="Wingdings" panose="05000000000000000000" pitchFamily="2" charset="2"/>
              <a:buChar char="Ø"/>
            </a:pPr>
            <a:r>
              <a:rPr lang="fr-FR" dirty="0"/>
              <a:t>Exercice du passage de porte, entrée et sortie, avec distraction</a:t>
            </a:r>
          </a:p>
        </p:txBody>
      </p:sp>
    </p:spTree>
    <p:extLst>
      <p:ext uri="{BB962C8B-B14F-4D97-AF65-F5344CB8AC3E}">
        <p14:creationId xmlns:p14="http://schemas.microsoft.com/office/powerpoint/2010/main" val="3350855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28F7FC-2C13-3216-0331-7F70B9AA89BD}"/>
              </a:ext>
            </a:extLst>
          </p:cNvPr>
          <p:cNvSpPr>
            <a:spLocks noGrp="1"/>
          </p:cNvSpPr>
          <p:nvPr>
            <p:ph type="title"/>
          </p:nvPr>
        </p:nvSpPr>
        <p:spPr>
          <a:xfrm>
            <a:off x="335280" y="2042161"/>
            <a:ext cx="3057154" cy="2741478"/>
          </a:xfrm>
          <a:prstGeom prst="ellipse">
            <a:avLst/>
          </a:prstGeom>
          <a:solidFill>
            <a:schemeClr val="bg1">
              <a:lumMod val="85000"/>
            </a:schemeClr>
          </a:solidFill>
          <a:ln w="174625" cmpd="thinThick">
            <a:solidFill>
              <a:srgbClr val="262626"/>
            </a:solidFill>
          </a:ln>
        </p:spPr>
        <p:txBody>
          <a:bodyPr vert="horz" lIns="91440" tIns="45720" rIns="91440" bIns="45720" rtlCol="0" anchor="ctr">
            <a:normAutofit/>
          </a:bodyPr>
          <a:lstStyle/>
          <a:p>
            <a:pPr algn="ctr"/>
            <a:r>
              <a:rPr lang="fr-FR" sz="2000" dirty="0"/>
              <a:t>Déroulement générique d’un cours « Mini-ado. »</a:t>
            </a:r>
            <a:endParaRPr lang="en-US" sz="2000" kern="1200" dirty="0">
              <a:solidFill>
                <a:srgbClr val="0070C0"/>
              </a:solidFill>
              <a:latin typeface="+mj-lt"/>
              <a:ea typeface="+mj-ea"/>
              <a:cs typeface="+mj-cs"/>
            </a:endParaRPr>
          </a:p>
        </p:txBody>
      </p:sp>
      <p:graphicFrame>
        <p:nvGraphicFramePr>
          <p:cNvPr id="3" name="Espace réservé du contenu 5">
            <a:extLst>
              <a:ext uri="{FF2B5EF4-FFF2-40B4-BE49-F238E27FC236}">
                <a16:creationId xmlns:a16="http://schemas.microsoft.com/office/drawing/2014/main" id="{5C967424-2C72-183F-3180-DF24F695C001}"/>
              </a:ext>
            </a:extLst>
          </p:cNvPr>
          <p:cNvGraphicFramePr>
            <a:graphicFrameLocks noGrp="1"/>
          </p:cNvGraphicFramePr>
          <p:nvPr>
            <p:ph idx="1"/>
            <p:extLst>
              <p:ext uri="{D42A27DB-BD31-4B8C-83A1-F6EECF244321}">
                <p14:modId xmlns:p14="http://schemas.microsoft.com/office/powerpoint/2010/main" val="1295059830"/>
              </p:ext>
            </p:extLst>
          </p:nvPr>
        </p:nvGraphicFramePr>
        <p:xfrm>
          <a:off x="2013557" y="1778491"/>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05479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28F7FC-2C13-3216-0331-7F70B9AA89BD}"/>
              </a:ext>
            </a:extLst>
          </p:cNvPr>
          <p:cNvSpPr>
            <a:spLocks noGrp="1"/>
          </p:cNvSpPr>
          <p:nvPr>
            <p:ph type="title"/>
          </p:nvPr>
        </p:nvSpPr>
        <p:spPr>
          <a:xfrm>
            <a:off x="640080" y="2074363"/>
            <a:ext cx="2752354" cy="2709275"/>
          </a:xfrm>
          <a:prstGeom prst="ellipse">
            <a:avLst/>
          </a:prstGeom>
          <a:solidFill>
            <a:schemeClr val="bg1">
              <a:lumMod val="85000"/>
            </a:schemeClr>
          </a:solidFill>
          <a:ln w="174625" cmpd="thinThick">
            <a:solidFill>
              <a:srgbClr val="262626"/>
            </a:solidFill>
          </a:ln>
        </p:spPr>
        <p:txBody>
          <a:bodyPr vert="horz" lIns="91440" tIns="45720" rIns="91440" bIns="45720" rtlCol="0" anchor="ctr">
            <a:normAutofit/>
          </a:bodyPr>
          <a:lstStyle/>
          <a:p>
            <a:pPr algn="ctr"/>
            <a:r>
              <a:rPr lang="fr-FR" sz="2000" dirty="0"/>
              <a:t>Le cadre</a:t>
            </a:r>
            <a:br>
              <a:rPr lang="fr-CH" sz="1000" dirty="0"/>
            </a:br>
            <a:endParaRPr lang="en-US" sz="2000" kern="1200" dirty="0">
              <a:latin typeface="+mj-lt"/>
              <a:ea typeface="+mj-ea"/>
              <a:cs typeface="+mj-cs"/>
            </a:endParaRPr>
          </a:p>
        </p:txBody>
      </p:sp>
      <p:sp>
        <p:nvSpPr>
          <p:cNvPr id="4" name="ZoneTexte 3">
            <a:extLst>
              <a:ext uri="{FF2B5EF4-FFF2-40B4-BE49-F238E27FC236}">
                <a16:creationId xmlns:a16="http://schemas.microsoft.com/office/drawing/2014/main" id="{24237ABB-C44F-E16A-7577-2F5F0AAAF14B}"/>
              </a:ext>
            </a:extLst>
          </p:cNvPr>
          <p:cNvSpPr txBox="1"/>
          <p:nvPr/>
        </p:nvSpPr>
        <p:spPr>
          <a:xfrm>
            <a:off x="4112800" y="577324"/>
            <a:ext cx="7804255" cy="1200329"/>
          </a:xfrm>
          <a:prstGeom prst="rect">
            <a:avLst/>
          </a:prstGeom>
          <a:noFill/>
        </p:spPr>
        <p:txBody>
          <a:bodyPr wrap="square">
            <a:spAutoFit/>
          </a:bodyPr>
          <a:lstStyle/>
          <a:p>
            <a:r>
              <a:rPr lang="fr-FR" b="0" i="0" dirty="0">
                <a:solidFill>
                  <a:srgbClr val="202124"/>
                </a:solidFill>
                <a:effectLst/>
                <a:latin typeface="Google Sans"/>
              </a:rPr>
              <a:t>Si votre animal perçoit une faiblesse, il va s'y engouffrer et votre rôle de leader sera réduit à néant. Se montrer ferme n'est pas faire preuve de sévérité, mais être capable d'imposer un cadre sain et équilibré qui va</a:t>
            </a:r>
            <a:r>
              <a:rPr lang="fr-FR" b="1" i="0" dirty="0">
                <a:solidFill>
                  <a:srgbClr val="00B050"/>
                </a:solidFill>
                <a:effectLst/>
                <a:latin typeface="Google Sans"/>
              </a:rPr>
              <a:t> aider le chien à se construire des repères plus stables, plus solides et surtout plus rassurants.</a:t>
            </a:r>
            <a:endParaRPr lang="fr-CH" b="1" dirty="0">
              <a:solidFill>
                <a:srgbClr val="00B050"/>
              </a:solidFill>
            </a:endParaRPr>
          </a:p>
        </p:txBody>
      </p:sp>
      <p:pic>
        <p:nvPicPr>
          <p:cNvPr id="3" name="Image 2">
            <a:extLst>
              <a:ext uri="{FF2B5EF4-FFF2-40B4-BE49-F238E27FC236}">
                <a16:creationId xmlns:a16="http://schemas.microsoft.com/office/drawing/2014/main" id="{9A4154F9-5339-2E35-6B35-9FFA4AEADE0D}"/>
              </a:ext>
            </a:extLst>
          </p:cNvPr>
          <p:cNvPicPr>
            <a:picLocks noChangeAspect="1"/>
          </p:cNvPicPr>
          <p:nvPr/>
        </p:nvPicPr>
        <p:blipFill>
          <a:blip r:embed="rId2"/>
          <a:stretch>
            <a:fillRect/>
          </a:stretch>
        </p:blipFill>
        <p:spPr>
          <a:xfrm>
            <a:off x="2080692" y="296710"/>
            <a:ext cx="1757164" cy="1480943"/>
          </a:xfrm>
          <a:prstGeom prst="rect">
            <a:avLst/>
          </a:prstGeom>
        </p:spPr>
      </p:pic>
      <p:pic>
        <p:nvPicPr>
          <p:cNvPr id="7" name="Image 6">
            <a:extLst>
              <a:ext uri="{FF2B5EF4-FFF2-40B4-BE49-F238E27FC236}">
                <a16:creationId xmlns:a16="http://schemas.microsoft.com/office/drawing/2014/main" id="{96559284-4A15-9BDD-68EC-D953FF414A61}"/>
              </a:ext>
            </a:extLst>
          </p:cNvPr>
          <p:cNvPicPr>
            <a:picLocks noChangeAspect="1"/>
          </p:cNvPicPr>
          <p:nvPr/>
        </p:nvPicPr>
        <p:blipFill>
          <a:blip r:embed="rId3"/>
          <a:stretch>
            <a:fillRect/>
          </a:stretch>
        </p:blipFill>
        <p:spPr>
          <a:xfrm>
            <a:off x="4224048" y="2786941"/>
            <a:ext cx="1365825" cy="1645342"/>
          </a:xfrm>
          <a:prstGeom prst="rect">
            <a:avLst/>
          </a:prstGeom>
        </p:spPr>
      </p:pic>
      <p:sp>
        <p:nvSpPr>
          <p:cNvPr id="8" name="ZoneTexte 7">
            <a:extLst>
              <a:ext uri="{FF2B5EF4-FFF2-40B4-BE49-F238E27FC236}">
                <a16:creationId xmlns:a16="http://schemas.microsoft.com/office/drawing/2014/main" id="{91144325-0BB3-786E-7F69-F5F8D34E9CB2}"/>
              </a:ext>
            </a:extLst>
          </p:cNvPr>
          <p:cNvSpPr txBox="1"/>
          <p:nvPr/>
        </p:nvSpPr>
        <p:spPr>
          <a:xfrm>
            <a:off x="4032512" y="2097631"/>
            <a:ext cx="1748895" cy="369332"/>
          </a:xfrm>
          <a:prstGeom prst="rect">
            <a:avLst/>
          </a:prstGeom>
          <a:noFill/>
        </p:spPr>
        <p:txBody>
          <a:bodyPr wrap="square">
            <a:spAutoFit/>
          </a:bodyPr>
          <a:lstStyle/>
          <a:p>
            <a:r>
              <a:rPr lang="fr-FR" b="0" i="0" dirty="0">
                <a:solidFill>
                  <a:srgbClr val="00B050"/>
                </a:solidFill>
                <a:effectLst/>
                <a:latin typeface="Google Sans"/>
              </a:rPr>
              <a:t>Avec un cadre</a:t>
            </a:r>
            <a:endParaRPr lang="fr-CH" b="1" dirty="0">
              <a:solidFill>
                <a:srgbClr val="00B050"/>
              </a:solidFill>
            </a:endParaRPr>
          </a:p>
        </p:txBody>
      </p:sp>
      <p:pic>
        <p:nvPicPr>
          <p:cNvPr id="14" name="Image 13">
            <a:extLst>
              <a:ext uri="{FF2B5EF4-FFF2-40B4-BE49-F238E27FC236}">
                <a16:creationId xmlns:a16="http://schemas.microsoft.com/office/drawing/2014/main" id="{C07EBC94-59E8-DF5A-9832-6A20BC9810D5}"/>
              </a:ext>
            </a:extLst>
          </p:cNvPr>
          <p:cNvPicPr>
            <a:picLocks noChangeAspect="1"/>
          </p:cNvPicPr>
          <p:nvPr/>
        </p:nvPicPr>
        <p:blipFill>
          <a:blip r:embed="rId4"/>
          <a:stretch>
            <a:fillRect/>
          </a:stretch>
        </p:blipFill>
        <p:spPr>
          <a:xfrm>
            <a:off x="7457984" y="4205967"/>
            <a:ext cx="2961841" cy="1620275"/>
          </a:xfrm>
          <a:prstGeom prst="rect">
            <a:avLst/>
          </a:prstGeom>
        </p:spPr>
      </p:pic>
      <p:sp>
        <p:nvSpPr>
          <p:cNvPr id="15" name="Bulle narrative : ronde 14">
            <a:extLst>
              <a:ext uri="{FF2B5EF4-FFF2-40B4-BE49-F238E27FC236}">
                <a16:creationId xmlns:a16="http://schemas.microsoft.com/office/drawing/2014/main" id="{35E4FEAD-6040-EED1-4947-F6F941DB40B0}"/>
              </a:ext>
            </a:extLst>
          </p:cNvPr>
          <p:cNvSpPr/>
          <p:nvPr/>
        </p:nvSpPr>
        <p:spPr>
          <a:xfrm>
            <a:off x="5610624" y="2028118"/>
            <a:ext cx="2271018" cy="1216216"/>
          </a:xfrm>
          <a:prstGeom prst="wedgeEllipseCallout">
            <a:avLst>
              <a:gd name="adj1" fmla="val -60018"/>
              <a:gd name="adj2" fmla="val 616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Que puis-je faire pour et avec toi ?</a:t>
            </a:r>
            <a:endParaRPr lang="fr-CH" dirty="0"/>
          </a:p>
        </p:txBody>
      </p:sp>
      <p:sp>
        <p:nvSpPr>
          <p:cNvPr id="16" name="ZoneTexte 15">
            <a:extLst>
              <a:ext uri="{FF2B5EF4-FFF2-40B4-BE49-F238E27FC236}">
                <a16:creationId xmlns:a16="http://schemas.microsoft.com/office/drawing/2014/main" id="{B39B1C80-B4C9-5623-B934-B2EF2B3F92DE}"/>
              </a:ext>
            </a:extLst>
          </p:cNvPr>
          <p:cNvSpPr txBox="1"/>
          <p:nvPr/>
        </p:nvSpPr>
        <p:spPr>
          <a:xfrm>
            <a:off x="8463008" y="3244334"/>
            <a:ext cx="1748895" cy="369332"/>
          </a:xfrm>
          <a:prstGeom prst="rect">
            <a:avLst/>
          </a:prstGeom>
          <a:noFill/>
        </p:spPr>
        <p:txBody>
          <a:bodyPr wrap="square">
            <a:spAutoFit/>
          </a:bodyPr>
          <a:lstStyle/>
          <a:p>
            <a:r>
              <a:rPr lang="fr-FR" b="0" i="0" dirty="0">
                <a:solidFill>
                  <a:srgbClr val="FF0000"/>
                </a:solidFill>
                <a:effectLst/>
                <a:latin typeface="Google Sans"/>
              </a:rPr>
              <a:t>Sans cadre</a:t>
            </a:r>
            <a:endParaRPr lang="fr-CH" b="1" dirty="0">
              <a:solidFill>
                <a:srgbClr val="FF0000"/>
              </a:solidFill>
            </a:endParaRPr>
          </a:p>
        </p:txBody>
      </p:sp>
      <p:sp>
        <p:nvSpPr>
          <p:cNvPr id="17" name="Bulle narrative : ronde 16">
            <a:extLst>
              <a:ext uri="{FF2B5EF4-FFF2-40B4-BE49-F238E27FC236}">
                <a16:creationId xmlns:a16="http://schemas.microsoft.com/office/drawing/2014/main" id="{70399D37-8219-5E15-70D2-D9529B89FAB1}"/>
              </a:ext>
            </a:extLst>
          </p:cNvPr>
          <p:cNvSpPr/>
          <p:nvPr/>
        </p:nvSpPr>
        <p:spPr>
          <a:xfrm>
            <a:off x="9488222" y="3244334"/>
            <a:ext cx="2358517" cy="1216216"/>
          </a:xfrm>
          <a:prstGeom prst="wedgeEllipseCallout">
            <a:avLst>
              <a:gd name="adj1" fmla="val -60018"/>
              <a:gd name="adj2" fmla="val 616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Tu peux t’assoir par terre, mais pas devant la télé ! </a:t>
            </a:r>
            <a:endParaRPr lang="fr-CH" dirty="0"/>
          </a:p>
        </p:txBody>
      </p:sp>
    </p:spTree>
    <p:extLst>
      <p:ext uri="{BB962C8B-B14F-4D97-AF65-F5344CB8AC3E}">
        <p14:creationId xmlns:p14="http://schemas.microsoft.com/office/powerpoint/2010/main" val="18764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28F7FC-2C13-3216-0331-7F70B9AA89BD}"/>
              </a:ext>
            </a:extLst>
          </p:cNvPr>
          <p:cNvSpPr>
            <a:spLocks noGrp="1"/>
          </p:cNvSpPr>
          <p:nvPr>
            <p:ph type="title"/>
          </p:nvPr>
        </p:nvSpPr>
        <p:spPr>
          <a:xfrm>
            <a:off x="640080" y="2074363"/>
            <a:ext cx="2752354" cy="2709275"/>
          </a:xfrm>
          <a:prstGeom prst="ellipse">
            <a:avLst/>
          </a:prstGeom>
          <a:solidFill>
            <a:schemeClr val="bg1">
              <a:lumMod val="85000"/>
            </a:schemeClr>
          </a:solidFill>
          <a:ln w="174625" cmpd="thinThick">
            <a:solidFill>
              <a:srgbClr val="262626"/>
            </a:solidFill>
          </a:ln>
        </p:spPr>
        <p:txBody>
          <a:bodyPr vert="horz" lIns="91440" tIns="45720" rIns="91440" bIns="45720" rtlCol="0" anchor="ctr">
            <a:normAutofit/>
          </a:bodyPr>
          <a:lstStyle/>
          <a:p>
            <a:pPr algn="ctr"/>
            <a:r>
              <a:rPr lang="fr-FR" sz="2000" b="0" i="0" dirty="0">
                <a:solidFill>
                  <a:srgbClr val="202124"/>
                </a:solidFill>
                <a:effectLst/>
              </a:rPr>
              <a:t>L'anxiété de </a:t>
            </a:r>
            <a:r>
              <a:rPr lang="fr-FR" sz="2000" dirty="0"/>
              <a:t>séparation 1/2 </a:t>
            </a:r>
            <a:endParaRPr lang="en-US" sz="2000" kern="1200" dirty="0">
              <a:ea typeface="+mj-ea"/>
              <a:cs typeface="+mj-cs"/>
            </a:endParaRPr>
          </a:p>
        </p:txBody>
      </p:sp>
      <p:sp>
        <p:nvSpPr>
          <p:cNvPr id="4" name="ZoneTexte 3">
            <a:extLst>
              <a:ext uri="{FF2B5EF4-FFF2-40B4-BE49-F238E27FC236}">
                <a16:creationId xmlns:a16="http://schemas.microsoft.com/office/drawing/2014/main" id="{24237ABB-C44F-E16A-7577-2F5F0AAAF14B}"/>
              </a:ext>
            </a:extLst>
          </p:cNvPr>
          <p:cNvSpPr txBox="1"/>
          <p:nvPr/>
        </p:nvSpPr>
        <p:spPr>
          <a:xfrm>
            <a:off x="3865017" y="670010"/>
            <a:ext cx="7804255" cy="923330"/>
          </a:xfrm>
          <a:prstGeom prst="rect">
            <a:avLst/>
          </a:prstGeom>
          <a:noFill/>
        </p:spPr>
        <p:txBody>
          <a:bodyPr wrap="square">
            <a:spAutoFit/>
          </a:bodyPr>
          <a:lstStyle/>
          <a:p>
            <a:r>
              <a:rPr lang="fr-FR" b="0" i="0" dirty="0">
                <a:solidFill>
                  <a:srgbClr val="202124"/>
                </a:solidFill>
                <a:effectLst/>
                <a:latin typeface="Google Sans"/>
              </a:rPr>
              <a:t>L'anxiété de séparation est un </a:t>
            </a:r>
            <a:r>
              <a:rPr lang="fr-FR" b="0" i="0" dirty="0">
                <a:solidFill>
                  <a:srgbClr val="040C28"/>
                </a:solidFill>
                <a:effectLst/>
                <a:latin typeface="Google Sans"/>
              </a:rPr>
              <a:t>trouble du comportement du chien qui se manifeste par un état de détresse lorsque l'animal se trouve séparé de la personne à laquelle il est excessivement attaché (hyperattachement)</a:t>
            </a:r>
            <a:endParaRPr lang="fr-FR" dirty="0"/>
          </a:p>
        </p:txBody>
      </p:sp>
      <p:pic>
        <p:nvPicPr>
          <p:cNvPr id="3" name="Image 2">
            <a:extLst>
              <a:ext uri="{FF2B5EF4-FFF2-40B4-BE49-F238E27FC236}">
                <a16:creationId xmlns:a16="http://schemas.microsoft.com/office/drawing/2014/main" id="{E28D2E5C-B391-67F7-BB8A-BD3DE204A3FA}"/>
              </a:ext>
            </a:extLst>
          </p:cNvPr>
          <p:cNvPicPr>
            <a:picLocks noChangeAspect="1"/>
          </p:cNvPicPr>
          <p:nvPr/>
        </p:nvPicPr>
        <p:blipFill>
          <a:blip r:embed="rId2"/>
          <a:stretch>
            <a:fillRect/>
          </a:stretch>
        </p:blipFill>
        <p:spPr>
          <a:xfrm>
            <a:off x="2013557" y="188330"/>
            <a:ext cx="1757164" cy="1480943"/>
          </a:xfrm>
          <a:prstGeom prst="rect">
            <a:avLst/>
          </a:prstGeom>
        </p:spPr>
      </p:pic>
      <p:sp>
        <p:nvSpPr>
          <p:cNvPr id="5" name="ZoneTexte 4">
            <a:extLst>
              <a:ext uri="{FF2B5EF4-FFF2-40B4-BE49-F238E27FC236}">
                <a16:creationId xmlns:a16="http://schemas.microsoft.com/office/drawing/2014/main" id="{1E1419FA-CAAC-EEA8-5CE5-03AE97CB6689}"/>
              </a:ext>
            </a:extLst>
          </p:cNvPr>
          <p:cNvSpPr txBox="1"/>
          <p:nvPr/>
        </p:nvSpPr>
        <p:spPr>
          <a:xfrm>
            <a:off x="3865016" y="2028124"/>
            <a:ext cx="7804255" cy="4739759"/>
          </a:xfrm>
          <a:prstGeom prst="rect">
            <a:avLst/>
          </a:prstGeom>
          <a:noFill/>
        </p:spPr>
        <p:txBody>
          <a:bodyPr wrap="square">
            <a:spAutoFit/>
          </a:bodyPr>
          <a:lstStyle/>
          <a:p>
            <a:r>
              <a:rPr lang="fr-FR" b="1" i="0" dirty="0">
                <a:solidFill>
                  <a:srgbClr val="444444"/>
                </a:solidFill>
                <a:effectLst/>
                <a:latin typeface="Open Sans" panose="020B0606030504020204" pitchFamily="34" charset="0"/>
              </a:rPr>
              <a:t>lui apprendre à être indépendant de vous</a:t>
            </a:r>
            <a:r>
              <a:rPr lang="fr-FR" b="0" i="0" dirty="0">
                <a:solidFill>
                  <a:srgbClr val="444444"/>
                </a:solidFill>
                <a:effectLst/>
                <a:latin typeface="Open Sans" panose="020B0606030504020204" pitchFamily="34" charset="0"/>
              </a:rPr>
              <a:t> :</a:t>
            </a:r>
          </a:p>
          <a:p>
            <a:endParaRPr lang="fr-FR" b="0" i="0" dirty="0">
              <a:solidFill>
                <a:srgbClr val="444444"/>
              </a:solidFill>
              <a:effectLst/>
              <a:latin typeface="Open Sans" panose="020B0606030504020204" pitchFamily="34" charset="0"/>
            </a:endParaRPr>
          </a:p>
          <a:p>
            <a:pPr algn="l">
              <a:buFont typeface="Arial" panose="020B0604020202020204" pitchFamily="34" charset="0"/>
              <a:buChar char="•"/>
            </a:pPr>
            <a:r>
              <a:rPr lang="fr-FR" sz="1200" b="1" i="0" dirty="0">
                <a:solidFill>
                  <a:srgbClr val="444444"/>
                </a:solidFill>
                <a:effectLst/>
                <a:latin typeface="Open Sans" panose="020B0606030504020204" pitchFamily="34" charset="0"/>
              </a:rPr>
              <a:t>Ne pas le laisser passer la nuit avec vous</a:t>
            </a:r>
            <a:r>
              <a:rPr lang="fr-FR" sz="1200" b="0" i="0" dirty="0">
                <a:solidFill>
                  <a:srgbClr val="444444"/>
                </a:solidFill>
                <a:effectLst/>
                <a:latin typeface="Open Sans" panose="020B0606030504020204" pitchFamily="34" charset="0"/>
              </a:rPr>
              <a:t> sur le lit ou même dans la chambre. Il faut qu’il dorme dans une autre pièce.</a:t>
            </a:r>
          </a:p>
          <a:p>
            <a:pPr algn="l"/>
            <a:endParaRPr lang="fr-FR" sz="1200" b="0" i="0" dirty="0">
              <a:solidFill>
                <a:srgbClr val="444444"/>
              </a:solidFill>
              <a:effectLst/>
              <a:latin typeface="Open Sans" panose="020B0606030504020204" pitchFamily="34" charset="0"/>
            </a:endParaRPr>
          </a:p>
          <a:p>
            <a:pPr algn="l">
              <a:buFont typeface="Arial" panose="020B0604020202020204" pitchFamily="34" charset="0"/>
              <a:buChar char="•"/>
            </a:pPr>
            <a:r>
              <a:rPr lang="fr-FR" sz="1200" b="1" i="0" dirty="0">
                <a:solidFill>
                  <a:srgbClr val="444444"/>
                </a:solidFill>
                <a:effectLst/>
                <a:latin typeface="Open Sans" panose="020B0606030504020204" pitchFamily="34" charset="0"/>
              </a:rPr>
              <a:t>Ne pas répondre systématiquement aux sollicitations du chien</a:t>
            </a:r>
            <a:r>
              <a:rPr lang="fr-FR" sz="1200" b="0" i="0" dirty="0">
                <a:solidFill>
                  <a:srgbClr val="444444"/>
                </a:solidFill>
                <a:effectLst/>
                <a:latin typeface="Open Sans" panose="020B0606030504020204" pitchFamily="34" charset="0"/>
              </a:rPr>
              <a:t> quand il vient chercher des caresses, par contre appelez-le pour jouer, le caresser, même si ce n’est que quelques minutes après. C’est toujours vous qui devez initier le contact avec le chien.</a:t>
            </a:r>
          </a:p>
          <a:p>
            <a:pPr algn="l"/>
            <a:endParaRPr lang="fr-FR" sz="1200" b="0" i="0" dirty="0">
              <a:solidFill>
                <a:srgbClr val="444444"/>
              </a:solidFill>
              <a:effectLst/>
              <a:latin typeface="Open Sans" panose="020B0606030504020204" pitchFamily="34" charset="0"/>
            </a:endParaRPr>
          </a:p>
          <a:p>
            <a:pPr algn="l">
              <a:buFont typeface="Arial" panose="020B0604020202020204" pitchFamily="34" charset="0"/>
              <a:buChar char="•"/>
            </a:pPr>
            <a:r>
              <a:rPr lang="fr-FR" sz="1200" b="1" i="0" dirty="0">
                <a:solidFill>
                  <a:srgbClr val="444444"/>
                </a:solidFill>
                <a:effectLst/>
                <a:latin typeface="Open Sans" panose="020B0606030504020204" pitchFamily="34" charset="0"/>
              </a:rPr>
              <a:t>Ne pas accepter qu’il soit toujours derrière vous</a:t>
            </a:r>
            <a:r>
              <a:rPr lang="fr-FR" sz="1200" b="0" i="0" dirty="0">
                <a:solidFill>
                  <a:srgbClr val="444444"/>
                </a:solidFill>
                <a:effectLst/>
                <a:latin typeface="Open Sans" panose="020B0606030504020204" pitchFamily="34" charset="0"/>
              </a:rPr>
              <a:t> et l’envoyer parfois dans son panier pour qu’il ne soit pas dans la même pièce que vous.</a:t>
            </a:r>
          </a:p>
          <a:p>
            <a:pPr algn="l"/>
            <a:endParaRPr lang="fr-FR" sz="1200" b="0" i="0" dirty="0">
              <a:solidFill>
                <a:srgbClr val="444444"/>
              </a:solidFill>
              <a:effectLst/>
              <a:latin typeface="Open Sans" panose="020B0606030504020204" pitchFamily="34" charset="0"/>
            </a:endParaRPr>
          </a:p>
          <a:p>
            <a:pPr algn="l">
              <a:buFont typeface="Arial" panose="020B0604020202020204" pitchFamily="34" charset="0"/>
              <a:buChar char="•"/>
            </a:pPr>
            <a:r>
              <a:rPr lang="fr-FR" sz="1200" b="1" i="0" dirty="0">
                <a:solidFill>
                  <a:srgbClr val="444444"/>
                </a:solidFill>
                <a:effectLst/>
                <a:latin typeface="Open Sans" panose="020B0606030504020204" pitchFamily="34" charset="0"/>
              </a:rPr>
              <a:t>S’il pleure, il ne faut pas répondre à ses appels,</a:t>
            </a:r>
            <a:r>
              <a:rPr lang="fr-FR" sz="1200" b="0" i="0" dirty="0">
                <a:solidFill>
                  <a:srgbClr val="444444"/>
                </a:solidFill>
                <a:effectLst/>
                <a:latin typeface="Open Sans" panose="020B0606030504020204" pitchFamily="34" charset="0"/>
              </a:rPr>
              <a:t> même pour le réprimander, car il associera votre retour à ses cris et non pas à la réprimande ! Il va donc recommencer à chaque fois.</a:t>
            </a:r>
          </a:p>
          <a:p>
            <a:pPr algn="l"/>
            <a:endParaRPr lang="fr-FR" sz="1200" b="0" i="0" dirty="0">
              <a:solidFill>
                <a:srgbClr val="444444"/>
              </a:solidFill>
              <a:effectLst/>
              <a:latin typeface="Open Sans" panose="020B0606030504020204" pitchFamily="34" charset="0"/>
            </a:endParaRPr>
          </a:p>
          <a:p>
            <a:pPr algn="l">
              <a:buFont typeface="Arial" panose="020B0604020202020204" pitchFamily="34" charset="0"/>
              <a:buChar char="•"/>
            </a:pPr>
            <a:r>
              <a:rPr lang="fr-FR" sz="1200" b="1" i="0" dirty="0">
                <a:solidFill>
                  <a:srgbClr val="444444"/>
                </a:solidFill>
                <a:effectLst/>
                <a:latin typeface="Open Sans" panose="020B0606030504020204" pitchFamily="34" charset="0"/>
              </a:rPr>
              <a:t>Briser les rituels du départ et du retour</a:t>
            </a:r>
            <a:r>
              <a:rPr lang="fr-FR" sz="1200" b="0" i="0" dirty="0">
                <a:solidFill>
                  <a:srgbClr val="444444"/>
                </a:solidFill>
                <a:effectLst/>
                <a:latin typeface="Open Sans" panose="020B0606030504020204" pitchFamily="34" charset="0"/>
              </a:rPr>
              <a:t> : avant de partir, il faut ignorer votre chien pendant une bonne demi-heure, afin qu’il n’associe pas le départ avec l’absence de contact entre vous. Vous devez faire de même à votre retour : s’il vous fait la fête, le repousser lui demander d’aller se coucher dans son panier, et ne rétablir le contact, de votre propre initiative, qu’une demi-heure plus tard.</a:t>
            </a:r>
          </a:p>
          <a:p>
            <a:pPr algn="l"/>
            <a:endParaRPr lang="fr-FR" sz="1200" b="0" i="0" dirty="0">
              <a:solidFill>
                <a:srgbClr val="444444"/>
              </a:solidFill>
              <a:effectLst/>
              <a:latin typeface="Open Sans" panose="020B0606030504020204" pitchFamily="34" charset="0"/>
            </a:endParaRPr>
          </a:p>
          <a:p>
            <a:pPr algn="l">
              <a:buFont typeface="Arial" panose="020B0604020202020204" pitchFamily="34" charset="0"/>
              <a:buChar char="•"/>
            </a:pPr>
            <a:r>
              <a:rPr lang="fr-FR" sz="1200" b="0" i="0" dirty="0">
                <a:solidFill>
                  <a:srgbClr val="444444"/>
                </a:solidFill>
                <a:effectLst/>
                <a:latin typeface="Open Sans" panose="020B0606030504020204" pitchFamily="34" charset="0"/>
              </a:rPr>
              <a:t>Si le chien a fait des dégâts,</a:t>
            </a:r>
            <a:r>
              <a:rPr lang="fr-FR" sz="1200" b="1" i="0" dirty="0">
                <a:solidFill>
                  <a:srgbClr val="444444"/>
                </a:solidFill>
                <a:effectLst/>
                <a:latin typeface="Open Sans" panose="020B0606030504020204" pitchFamily="34" charset="0"/>
              </a:rPr>
              <a:t> ne pas le gronder et ne pas nettoyer devant lui</a:t>
            </a:r>
            <a:r>
              <a:rPr lang="fr-FR" sz="1200" b="0" i="0" dirty="0">
                <a:solidFill>
                  <a:srgbClr val="444444"/>
                </a:solidFill>
                <a:effectLst/>
                <a:latin typeface="Open Sans" panose="020B0606030504020204" pitchFamily="34" charset="0"/>
              </a:rPr>
              <a:t> : il ne comprendrait pas et serait davantage anxieux.</a:t>
            </a:r>
          </a:p>
          <a:p>
            <a:pPr lvl="8"/>
            <a:r>
              <a:rPr lang="fr-FR" sz="800" dirty="0">
                <a:solidFill>
                  <a:srgbClr val="444444"/>
                </a:solidFill>
                <a:latin typeface="Open Sans" panose="020B0606030504020204" pitchFamily="34" charset="0"/>
              </a:rPr>
              <a:t>Source </a:t>
            </a:r>
            <a:r>
              <a:rPr lang="fr-FR" sz="800" dirty="0" err="1">
                <a:hlinkClick r:id="rId3"/>
              </a:rPr>
              <a:t>WanimoVéto</a:t>
            </a:r>
            <a:endParaRPr lang="fr-FR" sz="800" b="0" i="0" dirty="0">
              <a:solidFill>
                <a:srgbClr val="444444"/>
              </a:solidFill>
              <a:effectLst/>
              <a:latin typeface="Open Sans" panose="020B0606030504020204" pitchFamily="34" charset="0"/>
            </a:endParaRPr>
          </a:p>
          <a:p>
            <a:endParaRPr lang="fr-FR" b="0" i="0" dirty="0">
              <a:solidFill>
                <a:srgbClr val="444444"/>
              </a:solidFill>
              <a:effectLst/>
              <a:latin typeface="Open Sans" panose="020B0606030504020204" pitchFamily="34" charset="0"/>
            </a:endParaRPr>
          </a:p>
        </p:txBody>
      </p:sp>
    </p:spTree>
    <p:extLst>
      <p:ext uri="{BB962C8B-B14F-4D97-AF65-F5344CB8AC3E}">
        <p14:creationId xmlns:p14="http://schemas.microsoft.com/office/powerpoint/2010/main" val="3787214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28F7FC-2C13-3216-0331-7F70B9AA89BD}"/>
              </a:ext>
            </a:extLst>
          </p:cNvPr>
          <p:cNvSpPr>
            <a:spLocks noGrp="1"/>
          </p:cNvSpPr>
          <p:nvPr>
            <p:ph type="title"/>
          </p:nvPr>
        </p:nvSpPr>
        <p:spPr>
          <a:xfrm>
            <a:off x="640080" y="2074363"/>
            <a:ext cx="2752354" cy="2709275"/>
          </a:xfrm>
          <a:prstGeom prst="ellipse">
            <a:avLst/>
          </a:prstGeom>
          <a:solidFill>
            <a:schemeClr val="bg1">
              <a:lumMod val="85000"/>
            </a:schemeClr>
          </a:solidFill>
          <a:ln w="174625" cmpd="thinThick">
            <a:solidFill>
              <a:srgbClr val="262626"/>
            </a:solidFill>
          </a:ln>
        </p:spPr>
        <p:txBody>
          <a:bodyPr vert="horz" lIns="91440" tIns="45720" rIns="91440" bIns="45720" rtlCol="0" anchor="ctr">
            <a:normAutofit/>
          </a:bodyPr>
          <a:lstStyle/>
          <a:p>
            <a:pPr algn="ctr"/>
            <a:r>
              <a:rPr lang="fr-FR" sz="2000" b="0" i="0" dirty="0">
                <a:solidFill>
                  <a:srgbClr val="202124"/>
                </a:solidFill>
                <a:effectLst/>
              </a:rPr>
              <a:t>L'anxiété de </a:t>
            </a:r>
            <a:r>
              <a:rPr lang="fr-FR" sz="2000" dirty="0"/>
              <a:t>séparation 2/2 </a:t>
            </a:r>
            <a:endParaRPr lang="en-US" sz="2000" kern="1200" dirty="0">
              <a:ea typeface="+mj-ea"/>
              <a:cs typeface="+mj-cs"/>
            </a:endParaRPr>
          </a:p>
        </p:txBody>
      </p:sp>
      <p:sp>
        <p:nvSpPr>
          <p:cNvPr id="4" name="ZoneTexte 3">
            <a:extLst>
              <a:ext uri="{FF2B5EF4-FFF2-40B4-BE49-F238E27FC236}">
                <a16:creationId xmlns:a16="http://schemas.microsoft.com/office/drawing/2014/main" id="{24237ABB-C44F-E16A-7577-2F5F0AAAF14B}"/>
              </a:ext>
            </a:extLst>
          </p:cNvPr>
          <p:cNvSpPr txBox="1"/>
          <p:nvPr/>
        </p:nvSpPr>
        <p:spPr>
          <a:xfrm>
            <a:off x="3865017" y="670010"/>
            <a:ext cx="7804255" cy="2031325"/>
          </a:xfrm>
          <a:prstGeom prst="rect">
            <a:avLst/>
          </a:prstGeom>
          <a:noFill/>
        </p:spPr>
        <p:txBody>
          <a:bodyPr wrap="square">
            <a:spAutoFit/>
          </a:bodyPr>
          <a:lstStyle/>
          <a:p>
            <a:r>
              <a:rPr lang="fr-FR" dirty="0"/>
              <a:t>Les exercices sont à mettre en place dès l’arrivée du chiot, à différents moments, tous les jours et surtout si vous avez pris des vacances pour l’accueillir. </a:t>
            </a:r>
          </a:p>
          <a:p>
            <a:endParaRPr lang="fr-FR" dirty="0"/>
          </a:p>
          <a:p>
            <a:r>
              <a:rPr lang="fr-FR" dirty="0"/>
              <a:t>Même si l’on veut profiter de son insécurité en lien avec l’absence de sa mère et la découverte d’un nouveau monde, pour créer un attachement à son guide, la mise en place des exercices de « Séparation » vont lui permettre de gérer l’anxiété.</a:t>
            </a:r>
          </a:p>
        </p:txBody>
      </p:sp>
      <p:pic>
        <p:nvPicPr>
          <p:cNvPr id="3" name="Image 2">
            <a:extLst>
              <a:ext uri="{FF2B5EF4-FFF2-40B4-BE49-F238E27FC236}">
                <a16:creationId xmlns:a16="http://schemas.microsoft.com/office/drawing/2014/main" id="{E28D2E5C-B391-67F7-BB8A-BD3DE204A3FA}"/>
              </a:ext>
            </a:extLst>
          </p:cNvPr>
          <p:cNvPicPr>
            <a:picLocks noChangeAspect="1"/>
          </p:cNvPicPr>
          <p:nvPr/>
        </p:nvPicPr>
        <p:blipFill>
          <a:blip r:embed="rId2"/>
          <a:stretch>
            <a:fillRect/>
          </a:stretch>
        </p:blipFill>
        <p:spPr>
          <a:xfrm>
            <a:off x="2013557" y="188330"/>
            <a:ext cx="1757164" cy="1480943"/>
          </a:xfrm>
          <a:prstGeom prst="rect">
            <a:avLst/>
          </a:prstGeom>
        </p:spPr>
      </p:pic>
      <p:sp>
        <p:nvSpPr>
          <p:cNvPr id="6" name="ZoneTexte 5">
            <a:extLst>
              <a:ext uri="{FF2B5EF4-FFF2-40B4-BE49-F238E27FC236}">
                <a16:creationId xmlns:a16="http://schemas.microsoft.com/office/drawing/2014/main" id="{8A61DB01-C494-4D12-4953-22F133C5BD9A}"/>
              </a:ext>
            </a:extLst>
          </p:cNvPr>
          <p:cNvSpPr txBox="1"/>
          <p:nvPr/>
        </p:nvSpPr>
        <p:spPr>
          <a:xfrm>
            <a:off x="3770721" y="2905039"/>
            <a:ext cx="7804255" cy="369332"/>
          </a:xfrm>
          <a:prstGeom prst="rect">
            <a:avLst/>
          </a:prstGeom>
          <a:noFill/>
        </p:spPr>
        <p:txBody>
          <a:bodyPr wrap="square">
            <a:spAutoFit/>
          </a:bodyPr>
          <a:lstStyle/>
          <a:p>
            <a:r>
              <a:rPr lang="fr-FR" dirty="0"/>
              <a:t>Exercice en progression très lente:</a:t>
            </a:r>
          </a:p>
        </p:txBody>
      </p:sp>
      <p:pic>
        <p:nvPicPr>
          <p:cNvPr id="7" name="Image 6">
            <a:extLst>
              <a:ext uri="{FF2B5EF4-FFF2-40B4-BE49-F238E27FC236}">
                <a16:creationId xmlns:a16="http://schemas.microsoft.com/office/drawing/2014/main" id="{70360818-F26B-AF71-AFCB-23FBE4A1DC0F}"/>
              </a:ext>
            </a:extLst>
          </p:cNvPr>
          <p:cNvPicPr>
            <a:picLocks noChangeAspect="1"/>
          </p:cNvPicPr>
          <p:nvPr/>
        </p:nvPicPr>
        <p:blipFill>
          <a:blip r:embed="rId3"/>
          <a:stretch>
            <a:fillRect/>
          </a:stretch>
        </p:blipFill>
        <p:spPr>
          <a:xfrm rot="19509062">
            <a:off x="10392694" y="2806475"/>
            <a:ext cx="1519635" cy="950252"/>
          </a:xfrm>
          <a:prstGeom prst="rect">
            <a:avLst/>
          </a:prstGeom>
        </p:spPr>
      </p:pic>
      <p:sp>
        <p:nvSpPr>
          <p:cNvPr id="8" name="ZoneTexte 7">
            <a:extLst>
              <a:ext uri="{FF2B5EF4-FFF2-40B4-BE49-F238E27FC236}">
                <a16:creationId xmlns:a16="http://schemas.microsoft.com/office/drawing/2014/main" id="{58C4A5FF-EA0E-FECB-0D29-28012B3A14D2}"/>
              </a:ext>
            </a:extLst>
          </p:cNvPr>
          <p:cNvSpPr txBox="1"/>
          <p:nvPr/>
        </p:nvSpPr>
        <p:spPr>
          <a:xfrm>
            <a:off x="3865017" y="3434293"/>
            <a:ext cx="5259991" cy="1477328"/>
          </a:xfrm>
          <a:prstGeom prst="rect">
            <a:avLst/>
          </a:prstGeom>
          <a:noFill/>
        </p:spPr>
        <p:txBody>
          <a:bodyPr wrap="square">
            <a:spAutoFit/>
          </a:bodyPr>
          <a:lstStyle/>
          <a:p>
            <a:pPr defTabSz="266700"/>
            <a:r>
              <a:rPr lang="fr-FR" dirty="0"/>
              <a:t>1. Déposer quelques croquettes. (Par la suite, on peut 	cacher quelques gourmandises)</a:t>
            </a:r>
          </a:p>
          <a:p>
            <a:r>
              <a:rPr lang="fr-FR" dirty="0"/>
              <a:t>2. Lorsque le chien est occupé, sortir de l’appartement</a:t>
            </a:r>
          </a:p>
          <a:p>
            <a:r>
              <a:rPr lang="fr-FR" dirty="0"/>
              <a:t>3. Attendre 3 secondes, puis 4, puis 5 etc.</a:t>
            </a:r>
          </a:p>
          <a:p>
            <a:r>
              <a:rPr lang="fr-FR" dirty="0"/>
              <a:t>4. Entrer en félicitant mais sans en faire trop </a:t>
            </a:r>
          </a:p>
        </p:txBody>
      </p:sp>
      <p:pic>
        <p:nvPicPr>
          <p:cNvPr id="12" name="Image 11">
            <a:extLst>
              <a:ext uri="{FF2B5EF4-FFF2-40B4-BE49-F238E27FC236}">
                <a16:creationId xmlns:a16="http://schemas.microsoft.com/office/drawing/2014/main" id="{7EF33036-27CF-9C03-7836-1AA42F6097CE}"/>
              </a:ext>
            </a:extLst>
          </p:cNvPr>
          <p:cNvPicPr>
            <a:picLocks noChangeAspect="1"/>
          </p:cNvPicPr>
          <p:nvPr/>
        </p:nvPicPr>
        <p:blipFill>
          <a:blip r:embed="rId4"/>
          <a:stretch>
            <a:fillRect/>
          </a:stretch>
        </p:blipFill>
        <p:spPr>
          <a:xfrm>
            <a:off x="5685056" y="5157285"/>
            <a:ext cx="1417722" cy="1273056"/>
          </a:xfrm>
          <a:prstGeom prst="rect">
            <a:avLst/>
          </a:prstGeom>
        </p:spPr>
      </p:pic>
      <p:sp>
        <p:nvSpPr>
          <p:cNvPr id="13" name="Bulle narrative : ronde 12">
            <a:extLst>
              <a:ext uri="{FF2B5EF4-FFF2-40B4-BE49-F238E27FC236}">
                <a16:creationId xmlns:a16="http://schemas.microsoft.com/office/drawing/2014/main" id="{6816F842-CD9A-9A32-DB55-3937FCA2C622}"/>
              </a:ext>
            </a:extLst>
          </p:cNvPr>
          <p:cNvSpPr/>
          <p:nvPr/>
        </p:nvSpPr>
        <p:spPr>
          <a:xfrm>
            <a:off x="7767144" y="4704928"/>
            <a:ext cx="2921223" cy="1273056"/>
          </a:xfrm>
          <a:prstGeom prst="wedgeEllipseCallout">
            <a:avLst>
              <a:gd name="adj1" fmla="val -91336"/>
              <a:gd name="adj2" fmla="val 409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J’ai dit, répétition, progression lente et patience!!!</a:t>
            </a:r>
            <a:endParaRPr lang="fr-CH" dirty="0"/>
          </a:p>
        </p:txBody>
      </p:sp>
    </p:spTree>
    <p:extLst>
      <p:ext uri="{BB962C8B-B14F-4D97-AF65-F5344CB8AC3E}">
        <p14:creationId xmlns:p14="http://schemas.microsoft.com/office/powerpoint/2010/main" val="2604638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28F7FC-2C13-3216-0331-7F70B9AA89BD}"/>
              </a:ext>
            </a:extLst>
          </p:cNvPr>
          <p:cNvSpPr>
            <a:spLocks noGrp="1"/>
          </p:cNvSpPr>
          <p:nvPr>
            <p:ph type="title"/>
          </p:nvPr>
        </p:nvSpPr>
        <p:spPr>
          <a:xfrm>
            <a:off x="640080" y="2074363"/>
            <a:ext cx="2752354" cy="2709275"/>
          </a:xfrm>
          <a:prstGeom prst="ellipse">
            <a:avLst/>
          </a:prstGeom>
          <a:solidFill>
            <a:schemeClr val="bg1">
              <a:lumMod val="85000"/>
            </a:schemeClr>
          </a:solidFill>
          <a:ln w="174625" cmpd="thinThick">
            <a:solidFill>
              <a:srgbClr val="262626"/>
            </a:solidFill>
          </a:ln>
        </p:spPr>
        <p:txBody>
          <a:bodyPr vert="horz" lIns="91440" tIns="45720" rIns="91440" bIns="45720" rtlCol="0" anchor="ctr">
            <a:normAutofit/>
          </a:bodyPr>
          <a:lstStyle/>
          <a:p>
            <a:r>
              <a:rPr lang="fr-CH" sz="2000" dirty="0"/>
              <a:t>Détachement de l'appât</a:t>
            </a:r>
          </a:p>
        </p:txBody>
      </p:sp>
      <p:sp>
        <p:nvSpPr>
          <p:cNvPr id="3" name="ZoneTexte 2">
            <a:extLst>
              <a:ext uri="{FF2B5EF4-FFF2-40B4-BE49-F238E27FC236}">
                <a16:creationId xmlns:a16="http://schemas.microsoft.com/office/drawing/2014/main" id="{B4E159C4-D36E-9770-AB31-20E1AC42093E}"/>
              </a:ext>
            </a:extLst>
          </p:cNvPr>
          <p:cNvSpPr txBox="1"/>
          <p:nvPr/>
        </p:nvSpPr>
        <p:spPr>
          <a:xfrm>
            <a:off x="3770721" y="589090"/>
            <a:ext cx="7280292" cy="923330"/>
          </a:xfrm>
          <a:prstGeom prst="rect">
            <a:avLst/>
          </a:prstGeom>
          <a:noFill/>
        </p:spPr>
        <p:txBody>
          <a:bodyPr wrap="square">
            <a:spAutoFit/>
          </a:bodyPr>
          <a:lstStyle/>
          <a:p>
            <a:r>
              <a:rPr lang="fr-FR" sz="1800" dirty="0"/>
              <a:t>L’appât alimentaire est une aide précieuse dans les premières étapes d’apprentissage, mais doit très vite être remplacé par la récompense uniquement lorsque l’exercice est réussi.</a:t>
            </a:r>
          </a:p>
        </p:txBody>
      </p:sp>
      <p:pic>
        <p:nvPicPr>
          <p:cNvPr id="10" name="Image 9">
            <a:extLst>
              <a:ext uri="{FF2B5EF4-FFF2-40B4-BE49-F238E27FC236}">
                <a16:creationId xmlns:a16="http://schemas.microsoft.com/office/drawing/2014/main" id="{96E3481B-1ED6-8564-EA95-EC9B4DBF719B}"/>
              </a:ext>
            </a:extLst>
          </p:cNvPr>
          <p:cNvPicPr>
            <a:picLocks noChangeAspect="1"/>
          </p:cNvPicPr>
          <p:nvPr/>
        </p:nvPicPr>
        <p:blipFill>
          <a:blip r:embed="rId2"/>
          <a:stretch>
            <a:fillRect/>
          </a:stretch>
        </p:blipFill>
        <p:spPr>
          <a:xfrm>
            <a:off x="5875373" y="2037057"/>
            <a:ext cx="2454810" cy="1622672"/>
          </a:xfrm>
          <a:prstGeom prst="rect">
            <a:avLst/>
          </a:prstGeom>
        </p:spPr>
      </p:pic>
      <p:pic>
        <p:nvPicPr>
          <p:cNvPr id="4" name="Image 3">
            <a:extLst>
              <a:ext uri="{FF2B5EF4-FFF2-40B4-BE49-F238E27FC236}">
                <a16:creationId xmlns:a16="http://schemas.microsoft.com/office/drawing/2014/main" id="{3F483F35-DBAA-CC98-372A-4609853C43C1}"/>
              </a:ext>
            </a:extLst>
          </p:cNvPr>
          <p:cNvPicPr>
            <a:picLocks noChangeAspect="1"/>
          </p:cNvPicPr>
          <p:nvPr/>
        </p:nvPicPr>
        <p:blipFill>
          <a:blip r:embed="rId3"/>
          <a:stretch>
            <a:fillRect/>
          </a:stretch>
        </p:blipFill>
        <p:spPr>
          <a:xfrm>
            <a:off x="2013557" y="188330"/>
            <a:ext cx="1757164" cy="1480943"/>
          </a:xfrm>
          <a:prstGeom prst="rect">
            <a:avLst/>
          </a:prstGeom>
        </p:spPr>
      </p:pic>
      <p:sp>
        <p:nvSpPr>
          <p:cNvPr id="7" name="ZoneTexte 6">
            <a:extLst>
              <a:ext uri="{FF2B5EF4-FFF2-40B4-BE49-F238E27FC236}">
                <a16:creationId xmlns:a16="http://schemas.microsoft.com/office/drawing/2014/main" id="{04E132A0-D2A3-5A7E-C967-F6597526093F}"/>
              </a:ext>
            </a:extLst>
          </p:cNvPr>
          <p:cNvSpPr txBox="1"/>
          <p:nvPr/>
        </p:nvSpPr>
        <p:spPr>
          <a:xfrm>
            <a:off x="3962927" y="2200032"/>
            <a:ext cx="7280292" cy="369332"/>
          </a:xfrm>
          <a:prstGeom prst="rect">
            <a:avLst/>
          </a:prstGeom>
          <a:noFill/>
        </p:spPr>
        <p:txBody>
          <a:bodyPr wrap="square">
            <a:spAutoFit/>
          </a:bodyPr>
          <a:lstStyle/>
          <a:p>
            <a:r>
              <a:rPr lang="fr-FR" sz="1800" dirty="0"/>
              <a:t>Etape 1. Avec appât</a:t>
            </a:r>
          </a:p>
        </p:txBody>
      </p:sp>
      <p:sp>
        <p:nvSpPr>
          <p:cNvPr id="8" name="ZoneTexte 7">
            <a:extLst>
              <a:ext uri="{FF2B5EF4-FFF2-40B4-BE49-F238E27FC236}">
                <a16:creationId xmlns:a16="http://schemas.microsoft.com/office/drawing/2014/main" id="{3D9EC5CD-75A1-952A-4605-270E96860AE1}"/>
              </a:ext>
            </a:extLst>
          </p:cNvPr>
          <p:cNvSpPr txBox="1"/>
          <p:nvPr/>
        </p:nvSpPr>
        <p:spPr>
          <a:xfrm>
            <a:off x="3962927" y="4288636"/>
            <a:ext cx="7280292" cy="369332"/>
          </a:xfrm>
          <a:prstGeom prst="rect">
            <a:avLst/>
          </a:prstGeom>
          <a:noFill/>
        </p:spPr>
        <p:txBody>
          <a:bodyPr wrap="square">
            <a:spAutoFit/>
          </a:bodyPr>
          <a:lstStyle/>
          <a:p>
            <a:r>
              <a:rPr lang="fr-FR" sz="1800" dirty="0"/>
              <a:t>Etape 2. Sans appât avec main guide et récompense par le jeu</a:t>
            </a:r>
          </a:p>
        </p:txBody>
      </p:sp>
      <p:pic>
        <p:nvPicPr>
          <p:cNvPr id="12" name="Image 11">
            <a:extLst>
              <a:ext uri="{FF2B5EF4-FFF2-40B4-BE49-F238E27FC236}">
                <a16:creationId xmlns:a16="http://schemas.microsoft.com/office/drawing/2014/main" id="{B276BEBE-B1C7-65D4-AC9D-E50827D05061}"/>
              </a:ext>
            </a:extLst>
          </p:cNvPr>
          <p:cNvPicPr>
            <a:picLocks noChangeAspect="1"/>
          </p:cNvPicPr>
          <p:nvPr/>
        </p:nvPicPr>
        <p:blipFill>
          <a:blip r:embed="rId4"/>
          <a:stretch>
            <a:fillRect/>
          </a:stretch>
        </p:blipFill>
        <p:spPr>
          <a:xfrm rot="2122213">
            <a:off x="4128354" y="4871912"/>
            <a:ext cx="1400529" cy="764763"/>
          </a:xfrm>
          <a:prstGeom prst="rect">
            <a:avLst/>
          </a:prstGeom>
        </p:spPr>
      </p:pic>
      <p:pic>
        <p:nvPicPr>
          <p:cNvPr id="13" name="Image 12">
            <a:extLst>
              <a:ext uri="{FF2B5EF4-FFF2-40B4-BE49-F238E27FC236}">
                <a16:creationId xmlns:a16="http://schemas.microsoft.com/office/drawing/2014/main" id="{497BAF0D-E7BE-ADA6-0762-3AE4590B8267}"/>
              </a:ext>
            </a:extLst>
          </p:cNvPr>
          <p:cNvPicPr>
            <a:picLocks noChangeAspect="1"/>
          </p:cNvPicPr>
          <p:nvPr/>
        </p:nvPicPr>
        <p:blipFill>
          <a:blip r:embed="rId5"/>
          <a:stretch>
            <a:fillRect/>
          </a:stretch>
        </p:blipFill>
        <p:spPr>
          <a:xfrm>
            <a:off x="5734587" y="5291194"/>
            <a:ext cx="1054607" cy="1063699"/>
          </a:xfrm>
          <a:prstGeom prst="rect">
            <a:avLst/>
          </a:prstGeom>
        </p:spPr>
      </p:pic>
      <p:pic>
        <p:nvPicPr>
          <p:cNvPr id="14" name="Image 13">
            <a:extLst>
              <a:ext uri="{FF2B5EF4-FFF2-40B4-BE49-F238E27FC236}">
                <a16:creationId xmlns:a16="http://schemas.microsoft.com/office/drawing/2014/main" id="{2972278C-E042-84AE-A6CE-D58883FF5ADA}"/>
              </a:ext>
            </a:extLst>
          </p:cNvPr>
          <p:cNvPicPr>
            <a:picLocks noChangeAspect="1"/>
          </p:cNvPicPr>
          <p:nvPr/>
        </p:nvPicPr>
        <p:blipFill>
          <a:blip r:embed="rId6"/>
          <a:stretch>
            <a:fillRect/>
          </a:stretch>
        </p:blipFill>
        <p:spPr>
          <a:xfrm>
            <a:off x="7288169" y="5291194"/>
            <a:ext cx="914528" cy="933580"/>
          </a:xfrm>
          <a:prstGeom prst="rect">
            <a:avLst/>
          </a:prstGeom>
        </p:spPr>
      </p:pic>
      <p:pic>
        <p:nvPicPr>
          <p:cNvPr id="15" name="Image 14">
            <a:extLst>
              <a:ext uri="{FF2B5EF4-FFF2-40B4-BE49-F238E27FC236}">
                <a16:creationId xmlns:a16="http://schemas.microsoft.com/office/drawing/2014/main" id="{23F0AF11-145D-520C-5E20-30E9726DAFB0}"/>
              </a:ext>
            </a:extLst>
          </p:cNvPr>
          <p:cNvPicPr>
            <a:picLocks noChangeAspect="1"/>
          </p:cNvPicPr>
          <p:nvPr/>
        </p:nvPicPr>
        <p:blipFill>
          <a:blip r:embed="rId7"/>
          <a:stretch>
            <a:fillRect/>
          </a:stretch>
        </p:blipFill>
        <p:spPr>
          <a:xfrm>
            <a:off x="8851362" y="4961899"/>
            <a:ext cx="2041670" cy="1434317"/>
          </a:xfrm>
          <a:prstGeom prst="rect">
            <a:avLst/>
          </a:prstGeom>
        </p:spPr>
      </p:pic>
    </p:spTree>
    <p:extLst>
      <p:ext uri="{BB962C8B-B14F-4D97-AF65-F5344CB8AC3E}">
        <p14:creationId xmlns:p14="http://schemas.microsoft.com/office/powerpoint/2010/main" val="2656856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28F7FC-2C13-3216-0331-7F70B9AA89BD}"/>
              </a:ext>
            </a:extLst>
          </p:cNvPr>
          <p:cNvSpPr>
            <a:spLocks noGrp="1"/>
          </p:cNvSpPr>
          <p:nvPr>
            <p:ph type="title"/>
          </p:nvPr>
        </p:nvSpPr>
        <p:spPr>
          <a:xfrm>
            <a:off x="640080" y="2074363"/>
            <a:ext cx="2752354" cy="2709275"/>
          </a:xfrm>
          <a:prstGeom prst="ellipse">
            <a:avLst/>
          </a:prstGeom>
          <a:solidFill>
            <a:schemeClr val="bg1">
              <a:lumMod val="85000"/>
            </a:schemeClr>
          </a:solidFill>
          <a:ln w="174625" cmpd="thinThick">
            <a:solidFill>
              <a:srgbClr val="262626"/>
            </a:solidFill>
          </a:ln>
        </p:spPr>
        <p:txBody>
          <a:bodyPr vert="horz" lIns="91440" tIns="45720" rIns="91440" bIns="45720" rtlCol="0" anchor="ctr">
            <a:normAutofit/>
          </a:bodyPr>
          <a:lstStyle/>
          <a:p>
            <a:r>
              <a:rPr lang="fr-CH" sz="2000" dirty="0"/>
              <a:t>Avec ou sans appât ? A vous de choisir</a:t>
            </a:r>
          </a:p>
        </p:txBody>
      </p:sp>
      <p:sp>
        <p:nvSpPr>
          <p:cNvPr id="3" name="ZoneTexte 2">
            <a:extLst>
              <a:ext uri="{FF2B5EF4-FFF2-40B4-BE49-F238E27FC236}">
                <a16:creationId xmlns:a16="http://schemas.microsoft.com/office/drawing/2014/main" id="{B4E159C4-D36E-9770-AB31-20E1AC42093E}"/>
              </a:ext>
            </a:extLst>
          </p:cNvPr>
          <p:cNvSpPr txBox="1"/>
          <p:nvPr/>
        </p:nvSpPr>
        <p:spPr>
          <a:xfrm>
            <a:off x="3770721" y="589090"/>
            <a:ext cx="7388196" cy="646331"/>
          </a:xfrm>
          <a:prstGeom prst="rect">
            <a:avLst/>
          </a:prstGeom>
          <a:noFill/>
        </p:spPr>
        <p:txBody>
          <a:bodyPr wrap="square">
            <a:spAutoFit/>
          </a:bodyPr>
          <a:lstStyle/>
          <a:p>
            <a:r>
              <a:rPr lang="fr-FR" sz="1800" dirty="0"/>
              <a:t>Votre chiot, He! oui déjà!, va tester votre capacité d’être un bon guide</a:t>
            </a:r>
          </a:p>
          <a:p>
            <a:r>
              <a:rPr lang="fr-FR" sz="1800" dirty="0"/>
              <a:t>C’est vous qui voyez!!!!</a:t>
            </a:r>
          </a:p>
        </p:txBody>
      </p:sp>
      <p:pic>
        <p:nvPicPr>
          <p:cNvPr id="4" name="Image 3">
            <a:extLst>
              <a:ext uri="{FF2B5EF4-FFF2-40B4-BE49-F238E27FC236}">
                <a16:creationId xmlns:a16="http://schemas.microsoft.com/office/drawing/2014/main" id="{3F483F35-DBAA-CC98-372A-4609853C43C1}"/>
              </a:ext>
            </a:extLst>
          </p:cNvPr>
          <p:cNvPicPr>
            <a:picLocks noChangeAspect="1"/>
          </p:cNvPicPr>
          <p:nvPr/>
        </p:nvPicPr>
        <p:blipFill>
          <a:blip r:embed="rId2"/>
          <a:stretch>
            <a:fillRect/>
          </a:stretch>
        </p:blipFill>
        <p:spPr>
          <a:xfrm>
            <a:off x="2002992" y="5324888"/>
            <a:ext cx="1757164" cy="1480943"/>
          </a:xfrm>
          <a:prstGeom prst="rect">
            <a:avLst/>
          </a:prstGeom>
        </p:spPr>
      </p:pic>
      <p:sp>
        <p:nvSpPr>
          <p:cNvPr id="6" name="ZoneTexte 5">
            <a:extLst>
              <a:ext uri="{FF2B5EF4-FFF2-40B4-BE49-F238E27FC236}">
                <a16:creationId xmlns:a16="http://schemas.microsoft.com/office/drawing/2014/main" id="{B373ED73-6A6D-7354-09ED-F1830D16DC11}"/>
              </a:ext>
            </a:extLst>
          </p:cNvPr>
          <p:cNvSpPr txBox="1"/>
          <p:nvPr/>
        </p:nvSpPr>
        <p:spPr>
          <a:xfrm>
            <a:off x="3657925" y="6290853"/>
            <a:ext cx="7280292" cy="369332"/>
          </a:xfrm>
          <a:prstGeom prst="rect">
            <a:avLst/>
          </a:prstGeom>
          <a:noFill/>
        </p:spPr>
        <p:txBody>
          <a:bodyPr wrap="square">
            <a:spAutoFit/>
          </a:bodyPr>
          <a:lstStyle/>
          <a:p>
            <a:r>
              <a:rPr lang="fr-FR" sz="1800" dirty="0"/>
              <a:t>L'appât peut être utiliser pour amorcer un nouvel exercice</a:t>
            </a:r>
          </a:p>
        </p:txBody>
      </p:sp>
      <p:pic>
        <p:nvPicPr>
          <p:cNvPr id="16" name="Image 15">
            <a:extLst>
              <a:ext uri="{FF2B5EF4-FFF2-40B4-BE49-F238E27FC236}">
                <a16:creationId xmlns:a16="http://schemas.microsoft.com/office/drawing/2014/main" id="{F8767E12-9C6B-269D-62B2-E49F7E2DE87C}"/>
              </a:ext>
            </a:extLst>
          </p:cNvPr>
          <p:cNvPicPr>
            <a:picLocks noChangeAspect="1"/>
          </p:cNvPicPr>
          <p:nvPr/>
        </p:nvPicPr>
        <p:blipFill>
          <a:blip r:embed="rId3"/>
          <a:stretch>
            <a:fillRect/>
          </a:stretch>
        </p:blipFill>
        <p:spPr>
          <a:xfrm flipH="1">
            <a:off x="9831419" y="2373460"/>
            <a:ext cx="859586" cy="3140797"/>
          </a:xfrm>
          <a:prstGeom prst="rect">
            <a:avLst/>
          </a:prstGeom>
        </p:spPr>
      </p:pic>
      <p:pic>
        <p:nvPicPr>
          <p:cNvPr id="17" name="Image 16">
            <a:extLst>
              <a:ext uri="{FF2B5EF4-FFF2-40B4-BE49-F238E27FC236}">
                <a16:creationId xmlns:a16="http://schemas.microsoft.com/office/drawing/2014/main" id="{FBDA241F-85ED-E92F-BE38-E5EF0185C6BB}"/>
              </a:ext>
            </a:extLst>
          </p:cNvPr>
          <p:cNvPicPr>
            <a:picLocks noChangeAspect="1"/>
          </p:cNvPicPr>
          <p:nvPr/>
        </p:nvPicPr>
        <p:blipFill>
          <a:blip r:embed="rId4"/>
          <a:stretch>
            <a:fillRect/>
          </a:stretch>
        </p:blipFill>
        <p:spPr>
          <a:xfrm>
            <a:off x="9020482" y="4727450"/>
            <a:ext cx="1837655" cy="1087891"/>
          </a:xfrm>
          <a:prstGeom prst="rect">
            <a:avLst/>
          </a:prstGeom>
        </p:spPr>
      </p:pic>
      <p:pic>
        <p:nvPicPr>
          <p:cNvPr id="19" name="Image 18">
            <a:extLst>
              <a:ext uri="{FF2B5EF4-FFF2-40B4-BE49-F238E27FC236}">
                <a16:creationId xmlns:a16="http://schemas.microsoft.com/office/drawing/2014/main" id="{3179E041-8E7C-8A0D-4380-EEF4752A907E}"/>
              </a:ext>
            </a:extLst>
          </p:cNvPr>
          <p:cNvPicPr>
            <a:picLocks noChangeAspect="1"/>
          </p:cNvPicPr>
          <p:nvPr/>
        </p:nvPicPr>
        <p:blipFill>
          <a:blip r:embed="rId5"/>
          <a:stretch>
            <a:fillRect/>
          </a:stretch>
        </p:blipFill>
        <p:spPr>
          <a:xfrm flipH="1">
            <a:off x="4218015" y="2538302"/>
            <a:ext cx="1612260" cy="1394427"/>
          </a:xfrm>
          <a:prstGeom prst="rect">
            <a:avLst/>
          </a:prstGeom>
        </p:spPr>
      </p:pic>
      <p:pic>
        <p:nvPicPr>
          <p:cNvPr id="22" name="Image 21">
            <a:extLst>
              <a:ext uri="{FF2B5EF4-FFF2-40B4-BE49-F238E27FC236}">
                <a16:creationId xmlns:a16="http://schemas.microsoft.com/office/drawing/2014/main" id="{98A58964-0134-7EAE-6E98-CAACF64B523A}"/>
              </a:ext>
            </a:extLst>
          </p:cNvPr>
          <p:cNvPicPr>
            <a:picLocks noChangeAspect="1"/>
          </p:cNvPicPr>
          <p:nvPr/>
        </p:nvPicPr>
        <p:blipFill rotWithShape="1">
          <a:blip r:embed="rId6"/>
          <a:srcRect t="31359" r="1441" b="5689"/>
          <a:stretch/>
        </p:blipFill>
        <p:spPr>
          <a:xfrm>
            <a:off x="3770721" y="3443278"/>
            <a:ext cx="1280815" cy="818087"/>
          </a:xfrm>
          <a:prstGeom prst="rect">
            <a:avLst/>
          </a:prstGeom>
        </p:spPr>
      </p:pic>
      <p:sp>
        <p:nvSpPr>
          <p:cNvPr id="23" name="Bulle narrative : ronde 22">
            <a:extLst>
              <a:ext uri="{FF2B5EF4-FFF2-40B4-BE49-F238E27FC236}">
                <a16:creationId xmlns:a16="http://schemas.microsoft.com/office/drawing/2014/main" id="{3A5CE311-2A50-2F25-739C-F61DFBC44658}"/>
              </a:ext>
            </a:extLst>
          </p:cNvPr>
          <p:cNvSpPr/>
          <p:nvPr/>
        </p:nvSpPr>
        <p:spPr>
          <a:xfrm>
            <a:off x="5583506" y="1394957"/>
            <a:ext cx="2561630" cy="1051723"/>
          </a:xfrm>
          <a:prstGeom prst="wedgeEllipseCallout">
            <a:avLst>
              <a:gd name="adj1" fmla="val -55048"/>
              <a:gd name="adj2" fmla="val 1362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Couché j’te dis!!!</a:t>
            </a:r>
            <a:endParaRPr lang="fr-CH" dirty="0"/>
          </a:p>
        </p:txBody>
      </p:sp>
      <p:sp>
        <p:nvSpPr>
          <p:cNvPr id="24" name="Bulle narrative : ronde 23">
            <a:extLst>
              <a:ext uri="{FF2B5EF4-FFF2-40B4-BE49-F238E27FC236}">
                <a16:creationId xmlns:a16="http://schemas.microsoft.com/office/drawing/2014/main" id="{16B1B6BC-1303-8BE3-3140-50248C793D8E}"/>
              </a:ext>
            </a:extLst>
          </p:cNvPr>
          <p:cNvSpPr/>
          <p:nvPr/>
        </p:nvSpPr>
        <p:spPr>
          <a:xfrm>
            <a:off x="9020482" y="1333605"/>
            <a:ext cx="2752353" cy="771263"/>
          </a:xfrm>
          <a:prstGeom prst="wedgeEllipseCallout">
            <a:avLst>
              <a:gd name="adj1" fmla="val 2833"/>
              <a:gd name="adj2" fmla="val 989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Couché !</a:t>
            </a:r>
          </a:p>
          <a:p>
            <a:pPr algn="ctr"/>
            <a:r>
              <a:rPr lang="fr-FR" dirty="0"/>
              <a:t>C’est bien mon chien</a:t>
            </a:r>
            <a:endParaRPr lang="fr-CH" dirty="0"/>
          </a:p>
        </p:txBody>
      </p:sp>
      <p:pic>
        <p:nvPicPr>
          <p:cNvPr id="28" name="Image 27">
            <a:extLst>
              <a:ext uri="{FF2B5EF4-FFF2-40B4-BE49-F238E27FC236}">
                <a16:creationId xmlns:a16="http://schemas.microsoft.com/office/drawing/2014/main" id="{9ED15C0B-434B-A3D6-6279-AF98FDDFB0B7}"/>
              </a:ext>
            </a:extLst>
          </p:cNvPr>
          <p:cNvPicPr>
            <a:picLocks noChangeAspect="1"/>
          </p:cNvPicPr>
          <p:nvPr/>
        </p:nvPicPr>
        <p:blipFill>
          <a:blip r:embed="rId7"/>
          <a:stretch>
            <a:fillRect/>
          </a:stretch>
        </p:blipFill>
        <p:spPr>
          <a:xfrm>
            <a:off x="2058585" y="137866"/>
            <a:ext cx="1667108" cy="1581371"/>
          </a:xfrm>
          <a:prstGeom prst="rect">
            <a:avLst/>
          </a:prstGeom>
        </p:spPr>
      </p:pic>
      <p:sp>
        <p:nvSpPr>
          <p:cNvPr id="29" name="Bulle narrative : ronde 28">
            <a:extLst>
              <a:ext uri="{FF2B5EF4-FFF2-40B4-BE49-F238E27FC236}">
                <a16:creationId xmlns:a16="http://schemas.microsoft.com/office/drawing/2014/main" id="{158D597F-2A36-90CC-6E8F-819711C8081F}"/>
              </a:ext>
            </a:extLst>
          </p:cNvPr>
          <p:cNvSpPr/>
          <p:nvPr/>
        </p:nvSpPr>
        <p:spPr>
          <a:xfrm>
            <a:off x="5024145" y="4114618"/>
            <a:ext cx="2561630" cy="1051723"/>
          </a:xfrm>
          <a:prstGeom prst="wedgeEllipseCallout">
            <a:avLst>
              <a:gd name="adj1" fmla="val -53468"/>
              <a:gd name="adj2" fmla="val -845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Baisse-toi encore un peu, tu peux le faire</a:t>
            </a:r>
            <a:endParaRPr lang="fr-CH" dirty="0"/>
          </a:p>
        </p:txBody>
      </p:sp>
    </p:spTree>
    <p:extLst>
      <p:ext uri="{BB962C8B-B14F-4D97-AF65-F5344CB8AC3E}">
        <p14:creationId xmlns:p14="http://schemas.microsoft.com/office/powerpoint/2010/main" val="4122878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28F7FC-2C13-3216-0331-7F70B9AA89BD}"/>
              </a:ext>
            </a:extLst>
          </p:cNvPr>
          <p:cNvSpPr>
            <a:spLocks noGrp="1"/>
          </p:cNvSpPr>
          <p:nvPr>
            <p:ph type="title"/>
          </p:nvPr>
        </p:nvSpPr>
        <p:spPr>
          <a:xfrm>
            <a:off x="640080" y="2074363"/>
            <a:ext cx="2752354" cy="2709275"/>
          </a:xfrm>
          <a:prstGeom prst="ellipse">
            <a:avLst/>
          </a:prstGeom>
          <a:solidFill>
            <a:schemeClr val="bg1">
              <a:lumMod val="85000"/>
            </a:schemeClr>
          </a:solidFill>
          <a:ln w="174625" cmpd="thinThick">
            <a:solidFill>
              <a:srgbClr val="262626"/>
            </a:solidFill>
          </a:ln>
        </p:spPr>
        <p:txBody>
          <a:bodyPr vert="horz" lIns="91440" tIns="45720" rIns="91440" bIns="45720" rtlCol="0" anchor="ctr">
            <a:normAutofit/>
          </a:bodyPr>
          <a:lstStyle/>
          <a:p>
            <a:pPr algn="ctr"/>
            <a:r>
              <a:rPr lang="fr-FR" sz="2000" dirty="0"/>
              <a:t>Lâchez d’objet avec nourriture</a:t>
            </a:r>
            <a:endParaRPr lang="en-US" sz="2000" kern="1200" dirty="0">
              <a:solidFill>
                <a:srgbClr val="0070C0"/>
              </a:solidFill>
              <a:latin typeface="+mj-lt"/>
              <a:ea typeface="+mj-ea"/>
              <a:cs typeface="+mj-cs"/>
            </a:endParaRPr>
          </a:p>
        </p:txBody>
      </p:sp>
      <p:pic>
        <p:nvPicPr>
          <p:cNvPr id="3" name="Image 2">
            <a:extLst>
              <a:ext uri="{FF2B5EF4-FFF2-40B4-BE49-F238E27FC236}">
                <a16:creationId xmlns:a16="http://schemas.microsoft.com/office/drawing/2014/main" id="{42FC62EE-E35E-3406-6F57-6299DF6B8D16}"/>
              </a:ext>
            </a:extLst>
          </p:cNvPr>
          <p:cNvPicPr>
            <a:picLocks noChangeAspect="1"/>
          </p:cNvPicPr>
          <p:nvPr/>
        </p:nvPicPr>
        <p:blipFill>
          <a:blip r:embed="rId2"/>
          <a:stretch>
            <a:fillRect/>
          </a:stretch>
        </p:blipFill>
        <p:spPr>
          <a:xfrm>
            <a:off x="2310735" y="86116"/>
            <a:ext cx="1757164" cy="1480943"/>
          </a:xfrm>
          <a:prstGeom prst="rect">
            <a:avLst/>
          </a:prstGeom>
        </p:spPr>
      </p:pic>
      <p:sp>
        <p:nvSpPr>
          <p:cNvPr id="5" name="ZoneTexte 4">
            <a:extLst>
              <a:ext uri="{FF2B5EF4-FFF2-40B4-BE49-F238E27FC236}">
                <a16:creationId xmlns:a16="http://schemas.microsoft.com/office/drawing/2014/main" id="{F2D1F179-010B-75D4-E763-9AFEDA30D349}"/>
              </a:ext>
            </a:extLst>
          </p:cNvPr>
          <p:cNvSpPr txBox="1"/>
          <p:nvPr/>
        </p:nvSpPr>
        <p:spPr>
          <a:xfrm>
            <a:off x="4067899" y="700074"/>
            <a:ext cx="7804255" cy="646331"/>
          </a:xfrm>
          <a:prstGeom prst="rect">
            <a:avLst/>
          </a:prstGeom>
          <a:noFill/>
        </p:spPr>
        <p:txBody>
          <a:bodyPr wrap="square">
            <a:spAutoFit/>
          </a:bodyPr>
          <a:lstStyle/>
          <a:p>
            <a:r>
              <a:rPr lang="fr-FR" dirty="0"/>
              <a:t>Par nature pour votre chiot, un objet qui bouge (une taupe vivante) est plus attractif qu’un objet inerte (une taupe morte).</a:t>
            </a:r>
          </a:p>
        </p:txBody>
      </p:sp>
      <p:pic>
        <p:nvPicPr>
          <p:cNvPr id="10" name="Image 9">
            <a:extLst>
              <a:ext uri="{FF2B5EF4-FFF2-40B4-BE49-F238E27FC236}">
                <a16:creationId xmlns:a16="http://schemas.microsoft.com/office/drawing/2014/main" id="{77CA81AE-61AF-C9CB-FA9A-4B06E6F0724C}"/>
              </a:ext>
            </a:extLst>
          </p:cNvPr>
          <p:cNvPicPr>
            <a:picLocks noChangeAspect="1"/>
          </p:cNvPicPr>
          <p:nvPr/>
        </p:nvPicPr>
        <p:blipFill>
          <a:blip r:embed="rId3"/>
          <a:stretch>
            <a:fillRect/>
          </a:stretch>
        </p:blipFill>
        <p:spPr>
          <a:xfrm>
            <a:off x="7792216" y="4522997"/>
            <a:ext cx="2538912" cy="1783640"/>
          </a:xfrm>
          <a:prstGeom prst="rect">
            <a:avLst/>
          </a:prstGeom>
        </p:spPr>
      </p:pic>
      <p:pic>
        <p:nvPicPr>
          <p:cNvPr id="16" name="Image 15">
            <a:extLst>
              <a:ext uri="{FF2B5EF4-FFF2-40B4-BE49-F238E27FC236}">
                <a16:creationId xmlns:a16="http://schemas.microsoft.com/office/drawing/2014/main" id="{38415416-E9C0-5DAE-02CE-6F591ED33D95}"/>
              </a:ext>
            </a:extLst>
          </p:cNvPr>
          <p:cNvPicPr>
            <a:picLocks noChangeAspect="1"/>
          </p:cNvPicPr>
          <p:nvPr/>
        </p:nvPicPr>
        <p:blipFill>
          <a:blip r:embed="rId4"/>
          <a:stretch>
            <a:fillRect/>
          </a:stretch>
        </p:blipFill>
        <p:spPr>
          <a:xfrm>
            <a:off x="6377087" y="3558972"/>
            <a:ext cx="1944949" cy="1458712"/>
          </a:xfrm>
          <a:prstGeom prst="rect">
            <a:avLst/>
          </a:prstGeom>
        </p:spPr>
      </p:pic>
      <p:sp>
        <p:nvSpPr>
          <p:cNvPr id="21" name="ZoneTexte 20">
            <a:extLst>
              <a:ext uri="{FF2B5EF4-FFF2-40B4-BE49-F238E27FC236}">
                <a16:creationId xmlns:a16="http://schemas.microsoft.com/office/drawing/2014/main" id="{A9BACAF2-5210-EEBB-6793-C796EEBE453E}"/>
              </a:ext>
            </a:extLst>
          </p:cNvPr>
          <p:cNvSpPr txBox="1"/>
          <p:nvPr/>
        </p:nvSpPr>
        <p:spPr>
          <a:xfrm>
            <a:off x="3890089" y="2181017"/>
            <a:ext cx="7804255" cy="1200329"/>
          </a:xfrm>
          <a:prstGeom prst="rect">
            <a:avLst/>
          </a:prstGeom>
          <a:noFill/>
        </p:spPr>
        <p:txBody>
          <a:bodyPr wrap="square">
            <a:spAutoFit/>
          </a:bodyPr>
          <a:lstStyle/>
          <a:p>
            <a:pPr marL="285750" indent="-285750">
              <a:buFont typeface="Wingdings" panose="05000000000000000000" pitchFamily="2" charset="2"/>
              <a:buChar char="Ø"/>
            </a:pPr>
            <a:r>
              <a:rPr lang="fr-FR" dirty="0"/>
              <a:t>Donner l’ordre pour le lâchez (ex. Laisse)</a:t>
            </a:r>
          </a:p>
          <a:p>
            <a:pPr marL="285750" indent="-285750">
              <a:buFont typeface="Wingdings" panose="05000000000000000000" pitchFamily="2" charset="2"/>
              <a:buChar char="Ø"/>
            </a:pPr>
            <a:r>
              <a:rPr lang="fr-FR" dirty="0"/>
              <a:t>Maintenir l’objet que le chien a en bouche, sans l’agiter.</a:t>
            </a:r>
          </a:p>
          <a:p>
            <a:pPr marL="285750" indent="-285750">
              <a:buFont typeface="Wingdings" panose="05000000000000000000" pitchFamily="2" charset="2"/>
              <a:buChar char="Ø"/>
            </a:pPr>
            <a:r>
              <a:rPr lang="fr-FR" dirty="0"/>
              <a:t>jeter au sol des récompenses, à la vue du chien	</a:t>
            </a:r>
          </a:p>
          <a:p>
            <a:pPr marL="285750" indent="-285750">
              <a:buFont typeface="Wingdings" panose="05000000000000000000" pitchFamily="2" charset="2"/>
              <a:buChar char="Ø"/>
            </a:pPr>
            <a:r>
              <a:rPr lang="fr-FR" dirty="0"/>
              <a:t>Récupérer le 1</a:t>
            </a:r>
            <a:r>
              <a:rPr lang="fr-FR" baseline="30000" dirty="0"/>
              <a:t>er</a:t>
            </a:r>
            <a:r>
              <a:rPr lang="fr-FR" dirty="0"/>
              <a:t> objet et le cacher</a:t>
            </a:r>
          </a:p>
        </p:txBody>
      </p:sp>
      <p:pic>
        <p:nvPicPr>
          <p:cNvPr id="23" name="Image 22">
            <a:extLst>
              <a:ext uri="{FF2B5EF4-FFF2-40B4-BE49-F238E27FC236}">
                <a16:creationId xmlns:a16="http://schemas.microsoft.com/office/drawing/2014/main" id="{33202E18-93F7-E3E8-0273-F317366F6AEA}"/>
              </a:ext>
            </a:extLst>
          </p:cNvPr>
          <p:cNvPicPr>
            <a:picLocks noChangeAspect="1"/>
          </p:cNvPicPr>
          <p:nvPr/>
        </p:nvPicPr>
        <p:blipFill>
          <a:blip r:embed="rId5"/>
          <a:stretch>
            <a:fillRect/>
          </a:stretch>
        </p:blipFill>
        <p:spPr>
          <a:xfrm>
            <a:off x="4845964" y="4653430"/>
            <a:ext cx="2238687" cy="1543265"/>
          </a:xfrm>
          <a:prstGeom prst="rect">
            <a:avLst/>
          </a:prstGeom>
        </p:spPr>
      </p:pic>
    </p:spTree>
    <p:extLst>
      <p:ext uri="{BB962C8B-B14F-4D97-AF65-F5344CB8AC3E}">
        <p14:creationId xmlns:p14="http://schemas.microsoft.com/office/powerpoint/2010/main" val="2664529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28F7FC-2C13-3216-0331-7F70B9AA89BD}"/>
              </a:ext>
            </a:extLst>
          </p:cNvPr>
          <p:cNvSpPr>
            <a:spLocks noGrp="1"/>
          </p:cNvSpPr>
          <p:nvPr>
            <p:ph type="title"/>
          </p:nvPr>
        </p:nvSpPr>
        <p:spPr>
          <a:xfrm>
            <a:off x="640080" y="2074363"/>
            <a:ext cx="2752354" cy="2709275"/>
          </a:xfrm>
          <a:prstGeom prst="ellipse">
            <a:avLst/>
          </a:prstGeom>
          <a:solidFill>
            <a:schemeClr val="bg1">
              <a:lumMod val="85000"/>
            </a:schemeClr>
          </a:solidFill>
          <a:ln w="174625" cmpd="thinThick">
            <a:solidFill>
              <a:srgbClr val="262626"/>
            </a:solidFill>
          </a:ln>
        </p:spPr>
        <p:txBody>
          <a:bodyPr vert="horz" lIns="91440" tIns="45720" rIns="91440" bIns="45720" rtlCol="0" anchor="ctr">
            <a:normAutofit/>
          </a:bodyPr>
          <a:lstStyle/>
          <a:p>
            <a:pPr algn="ctr"/>
            <a:r>
              <a:rPr lang="fr-FR" sz="2000" dirty="0"/>
              <a:t>Lâchez d’objet avec un jouet</a:t>
            </a:r>
            <a:endParaRPr lang="en-US" sz="2000" kern="1200" dirty="0">
              <a:solidFill>
                <a:srgbClr val="0070C0"/>
              </a:solidFill>
              <a:latin typeface="+mj-lt"/>
              <a:ea typeface="+mj-ea"/>
              <a:cs typeface="+mj-cs"/>
            </a:endParaRPr>
          </a:p>
        </p:txBody>
      </p:sp>
      <p:pic>
        <p:nvPicPr>
          <p:cNvPr id="10" name="Image 9">
            <a:extLst>
              <a:ext uri="{FF2B5EF4-FFF2-40B4-BE49-F238E27FC236}">
                <a16:creationId xmlns:a16="http://schemas.microsoft.com/office/drawing/2014/main" id="{77CA81AE-61AF-C9CB-FA9A-4B06E6F0724C}"/>
              </a:ext>
            </a:extLst>
          </p:cNvPr>
          <p:cNvPicPr>
            <a:picLocks noChangeAspect="1"/>
          </p:cNvPicPr>
          <p:nvPr/>
        </p:nvPicPr>
        <p:blipFill>
          <a:blip r:embed="rId2"/>
          <a:stretch>
            <a:fillRect/>
          </a:stretch>
        </p:blipFill>
        <p:spPr>
          <a:xfrm>
            <a:off x="8164790" y="4927599"/>
            <a:ext cx="2538912" cy="1783640"/>
          </a:xfrm>
          <a:prstGeom prst="rect">
            <a:avLst/>
          </a:prstGeom>
        </p:spPr>
      </p:pic>
      <p:pic>
        <p:nvPicPr>
          <p:cNvPr id="14" name="Image 13">
            <a:extLst>
              <a:ext uri="{FF2B5EF4-FFF2-40B4-BE49-F238E27FC236}">
                <a16:creationId xmlns:a16="http://schemas.microsoft.com/office/drawing/2014/main" id="{A6DFB225-7808-7D57-60F8-52D8A23A129E}"/>
              </a:ext>
            </a:extLst>
          </p:cNvPr>
          <p:cNvPicPr>
            <a:picLocks noChangeAspect="1"/>
          </p:cNvPicPr>
          <p:nvPr/>
        </p:nvPicPr>
        <p:blipFill>
          <a:blip r:embed="rId3"/>
          <a:stretch>
            <a:fillRect/>
          </a:stretch>
        </p:blipFill>
        <p:spPr>
          <a:xfrm rot="17793573">
            <a:off x="5800147" y="4728934"/>
            <a:ext cx="997374" cy="1299018"/>
          </a:xfrm>
          <a:prstGeom prst="rect">
            <a:avLst/>
          </a:prstGeom>
        </p:spPr>
      </p:pic>
      <p:pic>
        <p:nvPicPr>
          <p:cNvPr id="16" name="Image 15">
            <a:extLst>
              <a:ext uri="{FF2B5EF4-FFF2-40B4-BE49-F238E27FC236}">
                <a16:creationId xmlns:a16="http://schemas.microsoft.com/office/drawing/2014/main" id="{38415416-E9C0-5DAE-02CE-6F591ED33D95}"/>
              </a:ext>
            </a:extLst>
          </p:cNvPr>
          <p:cNvPicPr>
            <a:picLocks noChangeAspect="1"/>
          </p:cNvPicPr>
          <p:nvPr/>
        </p:nvPicPr>
        <p:blipFill>
          <a:blip r:embed="rId4"/>
          <a:stretch>
            <a:fillRect/>
          </a:stretch>
        </p:blipFill>
        <p:spPr>
          <a:xfrm>
            <a:off x="6676491" y="3660874"/>
            <a:ext cx="1944949" cy="1458712"/>
          </a:xfrm>
          <a:prstGeom prst="rect">
            <a:avLst/>
          </a:prstGeom>
        </p:spPr>
      </p:pic>
      <p:sp>
        <p:nvSpPr>
          <p:cNvPr id="19" name="Flèche : courbe vers la gauche 18">
            <a:extLst>
              <a:ext uri="{FF2B5EF4-FFF2-40B4-BE49-F238E27FC236}">
                <a16:creationId xmlns:a16="http://schemas.microsoft.com/office/drawing/2014/main" id="{361B53B9-416C-A923-5275-461BE8DE4FCF}"/>
              </a:ext>
            </a:extLst>
          </p:cNvPr>
          <p:cNvSpPr/>
          <p:nvPr/>
        </p:nvSpPr>
        <p:spPr>
          <a:xfrm rot="7408469">
            <a:off x="6356142" y="4602126"/>
            <a:ext cx="445062" cy="827411"/>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0" name="Flèche : courbe vers la gauche 19">
            <a:extLst>
              <a:ext uri="{FF2B5EF4-FFF2-40B4-BE49-F238E27FC236}">
                <a16:creationId xmlns:a16="http://schemas.microsoft.com/office/drawing/2014/main" id="{77C302AF-6B42-2A42-318F-CC7FE99082B9}"/>
              </a:ext>
            </a:extLst>
          </p:cNvPr>
          <p:cNvSpPr/>
          <p:nvPr/>
        </p:nvSpPr>
        <p:spPr>
          <a:xfrm rot="7408469" flipV="1">
            <a:off x="5757797" y="5327171"/>
            <a:ext cx="406002" cy="848641"/>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1" name="ZoneTexte 20">
            <a:extLst>
              <a:ext uri="{FF2B5EF4-FFF2-40B4-BE49-F238E27FC236}">
                <a16:creationId xmlns:a16="http://schemas.microsoft.com/office/drawing/2014/main" id="{A9BACAF2-5210-EEBB-6793-C796EEBE453E}"/>
              </a:ext>
            </a:extLst>
          </p:cNvPr>
          <p:cNvSpPr txBox="1"/>
          <p:nvPr/>
        </p:nvSpPr>
        <p:spPr>
          <a:xfrm>
            <a:off x="3890089" y="2690336"/>
            <a:ext cx="7804255" cy="1477328"/>
          </a:xfrm>
          <a:prstGeom prst="rect">
            <a:avLst/>
          </a:prstGeom>
          <a:noFill/>
        </p:spPr>
        <p:txBody>
          <a:bodyPr wrap="square">
            <a:spAutoFit/>
          </a:bodyPr>
          <a:lstStyle/>
          <a:p>
            <a:pPr marL="285750" indent="-285750">
              <a:buFont typeface="Wingdings" panose="05000000000000000000" pitchFamily="2" charset="2"/>
              <a:buChar char="Ø"/>
            </a:pPr>
            <a:r>
              <a:rPr lang="fr-FR" dirty="0"/>
              <a:t>Donner l’ordre pour le lâchez (ex. Laisse)</a:t>
            </a:r>
          </a:p>
          <a:p>
            <a:pPr marL="285750" indent="-285750">
              <a:buFont typeface="Wingdings" panose="05000000000000000000" pitchFamily="2" charset="2"/>
              <a:buChar char="Ø"/>
            </a:pPr>
            <a:r>
              <a:rPr lang="fr-FR" dirty="0"/>
              <a:t>Maintenir l’objet que le chien a en bouche, sans l’agiter.</a:t>
            </a:r>
          </a:p>
          <a:p>
            <a:pPr marL="285750" indent="-285750">
              <a:buFont typeface="Wingdings" panose="05000000000000000000" pitchFamily="2" charset="2"/>
              <a:buChar char="Ø"/>
            </a:pPr>
            <a:r>
              <a:rPr lang="fr-FR" dirty="0"/>
              <a:t>Sortir le second objet, l’agiter en lui donnant beaucoup d’importance</a:t>
            </a:r>
          </a:p>
          <a:p>
            <a:pPr marL="285750" indent="-285750">
              <a:buFont typeface="Wingdings" panose="05000000000000000000" pitchFamily="2" charset="2"/>
              <a:buChar char="Ø"/>
            </a:pPr>
            <a:r>
              <a:rPr lang="fr-FR" dirty="0"/>
              <a:t>Récupérer le 1</a:t>
            </a:r>
            <a:r>
              <a:rPr lang="fr-FR" baseline="30000" dirty="0"/>
              <a:t>er</a:t>
            </a:r>
            <a:r>
              <a:rPr lang="fr-FR" dirty="0"/>
              <a:t> objet et le cacher</a:t>
            </a:r>
          </a:p>
          <a:p>
            <a:pPr marL="285750" indent="-285750">
              <a:buFont typeface="Wingdings" panose="05000000000000000000" pitchFamily="2" charset="2"/>
              <a:buChar char="Ø"/>
            </a:pPr>
            <a:r>
              <a:rPr lang="fr-FR" dirty="0"/>
              <a:t>Jouer avec le second jouet</a:t>
            </a:r>
          </a:p>
        </p:txBody>
      </p:sp>
      <p:pic>
        <p:nvPicPr>
          <p:cNvPr id="4" name="Image 3">
            <a:extLst>
              <a:ext uri="{FF2B5EF4-FFF2-40B4-BE49-F238E27FC236}">
                <a16:creationId xmlns:a16="http://schemas.microsoft.com/office/drawing/2014/main" id="{26D714DE-46FE-8EE7-715F-C6B0EDBE7C20}"/>
              </a:ext>
            </a:extLst>
          </p:cNvPr>
          <p:cNvPicPr>
            <a:picLocks noChangeAspect="1"/>
          </p:cNvPicPr>
          <p:nvPr/>
        </p:nvPicPr>
        <p:blipFill>
          <a:blip r:embed="rId5"/>
          <a:stretch>
            <a:fillRect/>
          </a:stretch>
        </p:blipFill>
        <p:spPr>
          <a:xfrm rot="19509062">
            <a:off x="2212083" y="339667"/>
            <a:ext cx="2230919" cy="1395030"/>
          </a:xfrm>
          <a:prstGeom prst="rect">
            <a:avLst/>
          </a:prstGeom>
        </p:spPr>
      </p:pic>
      <p:sp>
        <p:nvSpPr>
          <p:cNvPr id="6" name="ZoneTexte 5">
            <a:extLst>
              <a:ext uri="{FF2B5EF4-FFF2-40B4-BE49-F238E27FC236}">
                <a16:creationId xmlns:a16="http://schemas.microsoft.com/office/drawing/2014/main" id="{FBAD9CA7-805D-2833-310C-38FA27E7602D}"/>
              </a:ext>
            </a:extLst>
          </p:cNvPr>
          <p:cNvSpPr txBox="1"/>
          <p:nvPr/>
        </p:nvSpPr>
        <p:spPr>
          <a:xfrm>
            <a:off x="4387745" y="1092083"/>
            <a:ext cx="7804255" cy="1477328"/>
          </a:xfrm>
          <a:prstGeom prst="rect">
            <a:avLst/>
          </a:prstGeom>
          <a:noFill/>
        </p:spPr>
        <p:txBody>
          <a:bodyPr wrap="square">
            <a:spAutoFit/>
          </a:bodyPr>
          <a:lstStyle/>
          <a:p>
            <a:r>
              <a:rPr lang="fr-FR" dirty="0"/>
              <a:t>Les jouets utilisés pour l’éducation ne doivent pas être en libre accès pour le chien. Ils sont à vous. Tout l’enjeu est de conserver l’attractivité de ceux-ci.</a:t>
            </a:r>
          </a:p>
          <a:p>
            <a:r>
              <a:rPr lang="fr-FR" dirty="0"/>
              <a:t>Dans les phases de jeu / récompense, il est primordial que le chien « gagne »</a:t>
            </a:r>
          </a:p>
          <a:p>
            <a:r>
              <a:rPr lang="fr-FR" dirty="0"/>
              <a:t>le jouet de temps en temps, mais à la fin de la phase vous récupéré tout.</a:t>
            </a:r>
          </a:p>
          <a:p>
            <a:endParaRPr lang="fr-FR" dirty="0"/>
          </a:p>
        </p:txBody>
      </p:sp>
    </p:spTree>
    <p:extLst>
      <p:ext uri="{BB962C8B-B14F-4D97-AF65-F5344CB8AC3E}">
        <p14:creationId xmlns:p14="http://schemas.microsoft.com/office/powerpoint/2010/main" val="22978944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1730</Words>
  <Application>Microsoft Macintosh PowerPoint</Application>
  <PresentationFormat>Grand écran</PresentationFormat>
  <Paragraphs>150</Paragraphs>
  <Slides>19</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19</vt:i4>
      </vt:variant>
    </vt:vector>
  </HeadingPairs>
  <TitlesOfParts>
    <vt:vector size="27" baseType="lpstr">
      <vt:lpstr>Arial</vt:lpstr>
      <vt:lpstr>Calibri</vt:lpstr>
      <vt:lpstr>Calibri Light</vt:lpstr>
      <vt:lpstr>Google Sans</vt:lpstr>
      <vt:lpstr>Open Sans</vt:lpstr>
      <vt:lpstr>Roboto</vt:lpstr>
      <vt:lpstr>Wingdings</vt:lpstr>
      <vt:lpstr>Thème Office</vt:lpstr>
      <vt:lpstr>Présentation PowerPoint</vt:lpstr>
      <vt:lpstr>Déroulement générique d’un cours « Mini-ado. »</vt:lpstr>
      <vt:lpstr>Le cadre </vt:lpstr>
      <vt:lpstr>L'anxiété de séparation 1/2 </vt:lpstr>
      <vt:lpstr>L'anxiété de séparation 2/2 </vt:lpstr>
      <vt:lpstr>Détachement de l'appât</vt:lpstr>
      <vt:lpstr>Avec ou sans appât ? A vous de choisir</vt:lpstr>
      <vt:lpstr>Lâchez d’objet avec nourriture</vt:lpstr>
      <vt:lpstr>Lâchez d’objet avec un jouet</vt:lpstr>
      <vt:lpstr>Les obstacles</vt:lpstr>
      <vt:lpstr>Initiation à la marche au pied </vt:lpstr>
      <vt:lpstr>Initiation au départ marche au pied jambe «Forte» </vt:lpstr>
      <vt:lpstr>Initiation au départ marche au pied jambe «Faible»</vt:lpstr>
      <vt:lpstr>Marche au pied </vt:lpstr>
      <vt:lpstr>Assis – couché debout</vt:lpstr>
      <vt:lpstr>Attend - rappel en vue  sans  aide</vt:lpstr>
      <vt:lpstr>Confiance</vt:lpstr>
      <vt:lpstr>Prérequis  pour le passage en « Ado » 1/2</vt:lpstr>
      <vt:lpstr>Prérequis  pour le passage en « Ado.»2/2</vt:lpstr>
    </vt:vector>
  </TitlesOfParts>
  <Company>Swiss Securitas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Jakob Christian, Securitas, Lausanne</dc:creator>
  <cp:lastModifiedBy>Corinne Gianini</cp:lastModifiedBy>
  <cp:revision>8</cp:revision>
  <cp:lastPrinted>2023-08-15T11:39:38Z</cp:lastPrinted>
  <dcterms:created xsi:type="dcterms:W3CDTF">2023-04-05T18:58:03Z</dcterms:created>
  <dcterms:modified xsi:type="dcterms:W3CDTF">2023-10-01T19:18:46Z</dcterms:modified>
</cp:coreProperties>
</file>